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77" r:id="rId3"/>
    <p:sldId id="258" r:id="rId4"/>
    <p:sldId id="259" r:id="rId5"/>
    <p:sldId id="260" r:id="rId6"/>
    <p:sldId id="284" r:id="rId7"/>
    <p:sldId id="261" r:id="rId8"/>
    <p:sldId id="262" r:id="rId9"/>
    <p:sldId id="264" r:id="rId10"/>
    <p:sldId id="265" r:id="rId11"/>
    <p:sldId id="280" r:id="rId12"/>
    <p:sldId id="281" r:id="rId13"/>
    <p:sldId id="285" r:id="rId14"/>
    <p:sldId id="282" r:id="rId15"/>
    <p:sldId id="283" r:id="rId16"/>
    <p:sldId id="286" r:id="rId17"/>
    <p:sldId id="279" r:id="rId18"/>
    <p:sldId id="267" r:id="rId19"/>
    <p:sldId id="268" r:id="rId20"/>
    <p:sldId id="269" r:id="rId21"/>
    <p:sldId id="278" r:id="rId22"/>
    <p:sldId id="266" r:id="rId23"/>
    <p:sldId id="270" r:id="rId24"/>
    <p:sldId id="271" r:id="rId25"/>
    <p:sldId id="272" r:id="rId26"/>
    <p:sldId id="273" r:id="rId27"/>
    <p:sldId id="274" r:id="rId28"/>
    <p:sldId id="275" r:id="rId29"/>
    <p:sldId id="276"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7289" autoAdjust="0"/>
    <p:restoredTop sz="86501" autoAdjust="0"/>
  </p:normalViewPr>
  <p:slideViewPr>
    <p:cSldViewPr>
      <p:cViewPr varScale="1">
        <p:scale>
          <a:sx n="63" d="100"/>
          <a:sy n="63" d="100"/>
        </p:scale>
        <p:origin x="-336" y="-10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A62B70-23BC-43B1-B805-8647B0E26A97}" type="datetimeFigureOut">
              <a:rPr lang="en-GB" smtClean="0"/>
              <a:t>18/06/2021</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10886C-E3F6-467B-97C1-B23FBF757E76}" type="slidenum">
              <a:rPr lang="en-GB" smtClean="0"/>
              <a:t>‹#›</a:t>
            </a:fld>
            <a:endParaRPr lang="en-GB"/>
          </a:p>
        </p:txBody>
      </p:sp>
    </p:spTree>
    <p:extLst>
      <p:ext uri="{BB962C8B-B14F-4D97-AF65-F5344CB8AC3E}">
        <p14:creationId xmlns:p14="http://schemas.microsoft.com/office/powerpoint/2010/main" val="94693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sciencedirect.com/topics/engineering/unmanned-aerial-vehicle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Good Evening every one, My Topic is </a:t>
            </a:r>
            <a:r>
              <a:rPr lang="en-US" sz="1200" b="0" i="0" u="none" strike="noStrike" kern="1200" dirty="0" err="1" smtClean="0">
                <a:solidFill>
                  <a:schemeClr val="tx1"/>
                </a:solidFill>
                <a:effectLst/>
                <a:latin typeface="+mn-lt"/>
                <a:ea typeface="+mn-ea"/>
                <a:cs typeface="+mn-cs"/>
              </a:rPr>
              <a:t>IoT</a:t>
            </a:r>
            <a:r>
              <a:rPr lang="en-US" sz="1200" b="0" i="0" u="none" strike="noStrike" kern="1200" dirty="0" smtClean="0">
                <a:solidFill>
                  <a:schemeClr val="tx1"/>
                </a:solidFill>
                <a:effectLst/>
                <a:latin typeface="+mn-lt"/>
                <a:ea typeface="+mn-ea"/>
                <a:cs typeface="+mn-cs"/>
              </a:rPr>
              <a:t> in </a:t>
            </a:r>
            <a:r>
              <a:rPr lang="en-US" sz="1200" b="0" i="0" u="none" strike="noStrike" kern="1200" dirty="0" err="1" smtClean="0">
                <a:solidFill>
                  <a:schemeClr val="tx1"/>
                </a:solidFill>
                <a:effectLst/>
                <a:latin typeface="+mn-lt"/>
                <a:ea typeface="+mn-ea"/>
                <a:cs typeface="+mn-cs"/>
              </a:rPr>
              <a:t>Covid</a:t>
            </a:r>
            <a:r>
              <a:rPr lang="en-US" sz="1200" b="0" i="0" u="none" strike="noStrike" kern="1200" dirty="0" smtClean="0">
                <a:solidFill>
                  <a:schemeClr val="tx1"/>
                </a:solidFill>
                <a:effectLst/>
                <a:latin typeface="+mn-lt"/>
                <a:ea typeface="+mn-ea"/>
                <a:cs typeface="+mn-cs"/>
              </a:rPr>
              <a:t> , for this very broad topic , today I will discuss about the </a:t>
            </a:r>
            <a:r>
              <a:rPr lang="en-US" sz="1200" b="0" i="0" u="none" strike="noStrike" kern="1200" dirty="0" err="1" smtClean="0">
                <a:solidFill>
                  <a:schemeClr val="tx1"/>
                </a:solidFill>
                <a:effectLst/>
                <a:latin typeface="+mn-lt"/>
                <a:ea typeface="+mn-ea"/>
                <a:cs typeface="+mn-cs"/>
              </a:rPr>
              <a:t>Ble</a:t>
            </a:r>
            <a:r>
              <a:rPr lang="en-US" sz="1200" b="0" i="0" u="none" strike="noStrike" kern="1200" dirty="0" smtClean="0">
                <a:solidFill>
                  <a:schemeClr val="tx1"/>
                </a:solidFill>
                <a:effectLst/>
                <a:latin typeface="+mn-lt"/>
                <a:ea typeface="+mn-ea"/>
                <a:cs typeface="+mn-cs"/>
              </a:rPr>
              <a:t> base Contact tracing</a:t>
            </a:r>
            <a:endParaRPr lang="en-GB" dirty="0"/>
          </a:p>
        </p:txBody>
      </p:sp>
      <p:sp>
        <p:nvSpPr>
          <p:cNvPr id="4" name="Slide Number Placeholder 3"/>
          <p:cNvSpPr>
            <a:spLocks noGrp="1"/>
          </p:cNvSpPr>
          <p:nvPr>
            <p:ph type="sldNum" sz="quarter" idx="10"/>
          </p:nvPr>
        </p:nvSpPr>
        <p:spPr/>
        <p:txBody>
          <a:bodyPr/>
          <a:lstStyle/>
          <a:p>
            <a:fld id="{A610886C-E3F6-467B-97C1-B23FBF757E76}" type="slidenum">
              <a:rPr lang="en-GB" smtClean="0"/>
              <a:t>1</a:t>
            </a:fld>
            <a:endParaRPr lang="en-GB"/>
          </a:p>
        </p:txBody>
      </p:sp>
    </p:spTree>
    <p:extLst>
      <p:ext uri="{BB962C8B-B14F-4D97-AF65-F5344CB8AC3E}">
        <p14:creationId xmlns:p14="http://schemas.microsoft.com/office/powerpoint/2010/main" val="3200080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In a decentralized approach, users are not required to register with the server. During the close interaction between the users ‘chirps’ have been shared among the users. Only infected users voluntarily upload their information of seeds and the relevant time information to the server. The server broadcasts the seeds of infected users to all other users or the app users can download any seeds uploaded by infected users from the server. Based on downloaded seeds from the server, users’ app using pseudorandom calculations based on the seeds and discrete-time intervals between the start and expiry time device computes the likelihood to become infected and creates an exposure notification for the user. Sometimes these exposure notifications are also sent to the cloud server to collect statistics.</a:t>
            </a:r>
          </a:p>
        </p:txBody>
      </p:sp>
      <p:sp>
        <p:nvSpPr>
          <p:cNvPr id="4" name="Slide Number Placeholder 3"/>
          <p:cNvSpPr>
            <a:spLocks noGrp="1"/>
          </p:cNvSpPr>
          <p:nvPr>
            <p:ph type="sldNum" sz="quarter" idx="10"/>
          </p:nvPr>
        </p:nvSpPr>
        <p:spPr/>
        <p:txBody>
          <a:bodyPr/>
          <a:lstStyle/>
          <a:p>
            <a:fld id="{A610886C-E3F6-467B-97C1-B23FBF757E76}" type="slidenum">
              <a:rPr lang="en-GB" smtClean="0"/>
              <a:t>10</a:t>
            </a:fld>
            <a:endParaRPr lang="en-GB"/>
          </a:p>
        </p:txBody>
      </p:sp>
    </p:spTree>
    <p:extLst>
      <p:ext uri="{BB962C8B-B14F-4D97-AF65-F5344CB8AC3E}">
        <p14:creationId xmlns:p14="http://schemas.microsoft.com/office/powerpoint/2010/main" val="33051849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In terms of COVID-19, 1.5 meters of proximity with sufficient exposure to any COVID-19 patient may result in infection. Therefore, correctly estimating the distance between two people and the duration of exposure is vital. Different technologies such as GPS , Bluetooth , and </a:t>
            </a:r>
            <a:r>
              <a:rPr lang="en-GB" sz="1200" kern="1200" dirty="0" err="1" smtClean="0">
                <a:solidFill>
                  <a:schemeClr val="tx1"/>
                </a:solidFill>
                <a:effectLst/>
                <a:latin typeface="+mn-lt"/>
                <a:ea typeface="+mn-ea"/>
                <a:cs typeface="+mn-cs"/>
              </a:rPr>
              <a:t>WiFi</a:t>
            </a:r>
            <a:r>
              <a:rPr lang="en-GB" sz="1200" kern="1200" dirty="0" smtClean="0">
                <a:solidFill>
                  <a:schemeClr val="tx1"/>
                </a:solidFill>
                <a:effectLst/>
                <a:latin typeface="+mn-lt"/>
                <a:ea typeface="+mn-ea"/>
                <a:cs typeface="+mn-cs"/>
              </a:rPr>
              <a:t>  help to estimate the physical distance and the extent of interactions. </a:t>
            </a:r>
          </a:p>
        </p:txBody>
      </p:sp>
      <p:sp>
        <p:nvSpPr>
          <p:cNvPr id="4" name="Slide Number Placeholder 3"/>
          <p:cNvSpPr>
            <a:spLocks noGrp="1"/>
          </p:cNvSpPr>
          <p:nvPr>
            <p:ph type="sldNum" sz="quarter" idx="10"/>
          </p:nvPr>
        </p:nvSpPr>
        <p:spPr/>
        <p:txBody>
          <a:bodyPr/>
          <a:lstStyle/>
          <a:p>
            <a:fld id="{A610886C-E3F6-467B-97C1-B23FBF757E76}" type="slidenum">
              <a:rPr lang="en-GB" smtClean="0"/>
              <a:t>11</a:t>
            </a:fld>
            <a:endParaRPr lang="en-GB"/>
          </a:p>
        </p:txBody>
      </p:sp>
    </p:spTree>
    <p:extLst>
      <p:ext uri="{BB962C8B-B14F-4D97-AF65-F5344CB8AC3E}">
        <p14:creationId xmlns:p14="http://schemas.microsoft.com/office/powerpoint/2010/main" val="25298018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b="1" dirty="0" err="1" smtClean="0"/>
              <a:t>WiFi</a:t>
            </a:r>
            <a:r>
              <a:rPr lang="en-GB" dirty="0" smtClean="0"/>
              <a:t> </a:t>
            </a:r>
            <a:r>
              <a:rPr lang="en-GB" b="1" dirty="0" smtClean="0"/>
              <a:t>-</a:t>
            </a:r>
            <a:r>
              <a:rPr lang="en-GB" dirty="0" smtClean="0"/>
              <a:t> Especially in an indoor environment such as multi-story building, airports and </a:t>
            </a:r>
            <a:r>
              <a:rPr lang="en-GB" dirty="0" err="1" smtClean="0"/>
              <a:t>parkings</a:t>
            </a:r>
            <a:r>
              <a:rPr lang="en-GB" dirty="0" smtClean="0"/>
              <a:t> </a:t>
            </a:r>
            <a:r>
              <a:rPr lang="en-GB" dirty="0" err="1" smtClean="0"/>
              <a:t>etc</a:t>
            </a:r>
            <a:r>
              <a:rPr lang="en-GB" dirty="0" smtClean="0"/>
              <a:t>, among the </a:t>
            </a:r>
            <a:r>
              <a:rPr lang="en-GB" dirty="0" err="1" smtClean="0"/>
              <a:t>Wifi</a:t>
            </a:r>
            <a:r>
              <a:rPr lang="en-GB" dirty="0" smtClean="0"/>
              <a:t> communication technologies potential ‘positioning’, proves it very effective for contact-tracing purposes. High accuracy, low-cost maintenance and easy deployment makes it convenient to use </a:t>
            </a:r>
            <a:r>
              <a:rPr lang="en-GB" dirty="0" err="1" smtClean="0"/>
              <a:t>Wifi</a:t>
            </a:r>
            <a:r>
              <a:rPr lang="en-GB" dirty="0" smtClean="0"/>
              <a:t> Hardware facilities.</a:t>
            </a:r>
          </a:p>
          <a:p>
            <a:pPr marL="0" indent="0" algn="just">
              <a:buNone/>
            </a:pPr>
            <a:endParaRPr lang="en-GB" dirty="0" smtClean="0"/>
          </a:p>
          <a:p>
            <a:pPr algn="just"/>
            <a:r>
              <a:rPr lang="en-GB" b="1" dirty="0" smtClean="0"/>
              <a:t>Global Positioning System</a:t>
            </a:r>
            <a:r>
              <a:rPr lang="en-GB" dirty="0" smtClean="0"/>
              <a:t> </a:t>
            </a:r>
            <a:r>
              <a:rPr lang="en-GB" b="1" dirty="0" smtClean="0"/>
              <a:t>- </a:t>
            </a:r>
            <a:r>
              <a:rPr lang="en-GB" dirty="0" smtClean="0"/>
              <a:t>Modern smartphones are GPS enabled, which can be used for contact tracing as well. The social distancing between the public can be significantly enhanced by using GPS technology as Amazon and DHL are using </a:t>
            </a:r>
            <a:r>
              <a:rPr lang="en-GB" u="sng" dirty="0" smtClean="0">
                <a:hlinkClick r:id="rId3" tooltip="Learn more about Unmanned Aerial Vehicles from ScienceDirect's AI-generated Topic Pages"/>
              </a:rPr>
              <a:t>Unmanned Aerial Vehicles</a:t>
            </a:r>
            <a:r>
              <a:rPr lang="en-GB" dirty="0" smtClean="0"/>
              <a:t> (UAVs) based on GPS technology, to deliver the products to the customer’s doorstep. The other benefit of GPS is its global availability.</a:t>
            </a:r>
          </a:p>
        </p:txBody>
      </p:sp>
      <p:sp>
        <p:nvSpPr>
          <p:cNvPr id="4" name="Slide Number Placeholder 3"/>
          <p:cNvSpPr>
            <a:spLocks noGrp="1"/>
          </p:cNvSpPr>
          <p:nvPr>
            <p:ph type="sldNum" sz="quarter" idx="10"/>
          </p:nvPr>
        </p:nvSpPr>
        <p:spPr/>
        <p:txBody>
          <a:bodyPr/>
          <a:lstStyle/>
          <a:p>
            <a:fld id="{A610886C-E3F6-467B-97C1-B23FBF757E76}" type="slidenum">
              <a:rPr lang="en-GB" smtClean="0"/>
              <a:t>12</a:t>
            </a:fld>
            <a:endParaRPr lang="en-GB"/>
          </a:p>
        </p:txBody>
      </p:sp>
    </p:spTree>
    <p:extLst>
      <p:ext uri="{BB962C8B-B14F-4D97-AF65-F5344CB8AC3E}">
        <p14:creationId xmlns:p14="http://schemas.microsoft.com/office/powerpoint/2010/main" val="2456536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smtClean="0">
                <a:solidFill>
                  <a:schemeClr val="tx1"/>
                </a:solidFill>
                <a:effectLst/>
                <a:latin typeface="+mn-lt"/>
                <a:ea typeface="+mn-ea"/>
                <a:cs typeface="+mn-cs"/>
              </a:rPr>
              <a:t>In order to design a wireless application for contact tracing, proximity detection, or/and user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location tracking, one needs first to understand what kind of wireless technologies are currently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available and what design constraints are essential, such as energy </a:t>
            </a:r>
            <a:r>
              <a:rPr lang="en-US" sz="1200" b="0" i="0" u="none" strike="noStrike" kern="1200" dirty="0" err="1" smtClean="0">
                <a:solidFill>
                  <a:schemeClr val="tx1"/>
                </a:solidFill>
                <a:effectLst/>
                <a:latin typeface="+mn-lt"/>
                <a:ea typeface="+mn-ea"/>
                <a:cs typeface="+mn-cs"/>
              </a:rPr>
              <a:t>effificiency</a:t>
            </a:r>
            <a:r>
              <a:rPr lang="en-US" sz="1200" b="0" i="0" u="none" strike="noStrike" kern="1200" dirty="0" smtClean="0">
                <a:solidFill>
                  <a:schemeClr val="tx1"/>
                </a:solidFill>
                <a:effectLst/>
                <a:latin typeface="+mn-lt"/>
                <a:ea typeface="+mn-ea"/>
                <a:cs typeface="+mn-cs"/>
              </a:rPr>
              <a:t>, spectrum availability,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or low-cost low-power constraints.</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 </a:t>
            </a:r>
            <a:r>
              <a:rPr lang="en-US" sz="1200" b="0" i="0" u="none" strike="noStrike" kern="1200" dirty="0" err="1" smtClean="0">
                <a:solidFill>
                  <a:schemeClr val="tx1"/>
                </a:solidFill>
                <a:effectLst/>
                <a:latin typeface="+mn-lt"/>
                <a:ea typeface="+mn-ea"/>
                <a:cs typeface="+mn-cs"/>
              </a:rPr>
              <a:t>IoT</a:t>
            </a:r>
            <a:r>
              <a:rPr lang="en-US" sz="1200" b="0" i="0" u="none" strike="noStrike" kern="1200" dirty="0" smtClean="0">
                <a:solidFill>
                  <a:schemeClr val="tx1"/>
                </a:solidFill>
                <a:effectLst/>
                <a:latin typeface="+mn-lt"/>
                <a:ea typeface="+mn-ea"/>
                <a:cs typeface="+mn-cs"/>
              </a:rPr>
              <a:t> domain technologies were classified via operating frequency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bands, protocols versus enablers, range-based classification (i.e., short-, medium- and long-range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operated solutions), data rates (low vs. high rates), and power-range </a:t>
            </a:r>
            <a:r>
              <a:rPr lang="en-US" sz="1200" b="0" i="0" u="none" strike="noStrike" kern="1200" dirty="0" err="1" smtClean="0">
                <a:solidFill>
                  <a:schemeClr val="tx1"/>
                </a:solidFill>
                <a:effectLst/>
                <a:latin typeface="+mn-lt"/>
                <a:ea typeface="+mn-ea"/>
                <a:cs typeface="+mn-cs"/>
              </a:rPr>
              <a:t>classifification</a:t>
            </a:r>
            <a:r>
              <a:rPr lang="en-US" sz="1200" b="0" i="0" u="none" strike="noStrike" kern="1200" dirty="0" smtClean="0">
                <a:solidFill>
                  <a:schemeClr val="tx1"/>
                </a:solidFill>
                <a:effectLst/>
                <a:latin typeface="+mn-lt"/>
                <a:ea typeface="+mn-ea"/>
                <a:cs typeface="+mn-cs"/>
              </a:rPr>
              <a:t> (e.g., low-power vs.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high-power operation).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contact tracing based on user location is only one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area</a:t>
            </a:r>
            <a:endParaRPr lang="en-US" sz="1200" b="0"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610886C-E3F6-467B-97C1-B23FBF757E76}" type="slidenum">
              <a:rPr lang="en-GB" smtClean="0"/>
              <a:t>13</a:t>
            </a:fld>
            <a:endParaRPr lang="en-GB"/>
          </a:p>
        </p:txBody>
      </p:sp>
    </p:spTree>
    <p:extLst>
      <p:ext uri="{BB962C8B-B14F-4D97-AF65-F5344CB8AC3E}">
        <p14:creationId xmlns:p14="http://schemas.microsoft.com/office/powerpoint/2010/main" val="1314245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smtClean="0">
                <a:solidFill>
                  <a:schemeClr val="tx1"/>
                </a:solidFill>
                <a:effectLst/>
                <a:latin typeface="+mn-lt"/>
                <a:ea typeface="+mn-ea"/>
                <a:cs typeface="+mn-cs"/>
              </a:rPr>
              <a:t>BLE is a wireless personal area network technology; in comparison to Classic Bluetooth, </a:t>
            </a:r>
            <a:r>
              <a:rPr lang="en-US" sz="1200" b="0" i="0" u="none" strike="noStrike" kern="1200" dirty="0" err="1" smtClean="0">
                <a:solidFill>
                  <a:schemeClr val="tx1"/>
                </a:solidFill>
                <a:effectLst/>
                <a:latin typeface="+mn-lt"/>
                <a:ea typeface="+mn-ea"/>
                <a:cs typeface="+mn-cs"/>
              </a:rPr>
              <a:t>avaible</a:t>
            </a:r>
            <a:r>
              <a:rPr lang="en-US" sz="1200" b="0" i="0" u="none" strike="noStrike" kern="1200" dirty="0" smtClean="0">
                <a:solidFill>
                  <a:schemeClr val="tx1"/>
                </a:solidFill>
                <a:effectLst/>
                <a:latin typeface="+mn-lt"/>
                <a:ea typeface="+mn-ea"/>
                <a:cs typeface="+mn-cs"/>
              </a:rPr>
              <a:t> in smart phones since 2015 BLE is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intended to provide a reduced power consumption and cost by operating at a similar communication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range. This short-range technology, currently operating at ranges of up to a few hundred meters,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is known as one of the most suitable for smartphones, which can provide proximity information useful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for contact tracing. By using the BLE wireless radio signals for proximity information, users equipped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with BLE-enabled devices can be </a:t>
            </a:r>
            <a:r>
              <a:rPr lang="en-US" sz="1200" b="0" i="0" u="none" strike="noStrike" kern="1200" dirty="0" err="1" smtClean="0">
                <a:solidFill>
                  <a:schemeClr val="tx1"/>
                </a:solidFill>
                <a:effectLst/>
                <a:latin typeface="+mn-lt"/>
                <a:ea typeface="+mn-ea"/>
                <a:cs typeface="+mn-cs"/>
              </a:rPr>
              <a:t>notifified</a:t>
            </a:r>
            <a:r>
              <a:rPr lang="en-US" sz="1200" b="0" i="0" u="none" strike="noStrike" kern="1200" dirty="0" smtClean="0">
                <a:solidFill>
                  <a:schemeClr val="tx1"/>
                </a:solidFill>
                <a:effectLst/>
                <a:latin typeface="+mn-lt"/>
                <a:ea typeface="+mn-ea"/>
                <a:cs typeface="+mn-cs"/>
              </a:rPr>
              <a:t> if they were possibly infected.</a:t>
            </a:r>
            <a:r>
              <a:rPr lang="en-US" sz="1200" b="0" i="0" kern="1200" dirty="0" smtClean="0">
                <a:solidFill>
                  <a:schemeClr val="tx1"/>
                </a:solidFill>
                <a:effectLst/>
                <a:latin typeface="+mn-lt"/>
                <a:ea typeface="+mn-ea"/>
                <a:cs typeface="+mn-cs"/>
              </a:rPr>
              <a:t>​</a:t>
            </a:r>
          </a:p>
          <a:p>
            <a:pPr rtl="0" fontAlgn="base"/>
            <a:r>
              <a:rPr lang="en-GB" sz="1200" b="0" i="0" u="none" strike="noStrike" kern="1200" dirty="0" smtClean="0">
                <a:solidFill>
                  <a:schemeClr val="tx1"/>
                </a:solidFill>
                <a:effectLst/>
                <a:latin typeface="+mn-lt"/>
                <a:ea typeface="+mn-ea"/>
                <a:cs typeface="+mn-cs"/>
              </a:rPr>
              <a:t>every time the contact-tracing app comes within the proximity of another app, it will locally save their information mutually. They may volunteer to share this contact information later with the health department.</a:t>
            </a:r>
            <a:r>
              <a:rPr lang="en-US" sz="1200" b="0" i="0" kern="1200" dirty="0" smtClean="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A610886C-E3F6-467B-97C1-B23FBF757E76}" type="slidenum">
              <a:rPr lang="en-GB" smtClean="0"/>
              <a:t>14</a:t>
            </a:fld>
            <a:endParaRPr lang="en-GB"/>
          </a:p>
        </p:txBody>
      </p:sp>
    </p:spTree>
    <p:extLst>
      <p:ext uri="{BB962C8B-B14F-4D97-AF65-F5344CB8AC3E}">
        <p14:creationId xmlns:p14="http://schemas.microsoft.com/office/powerpoint/2010/main" val="23983474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smtClean="0">
                <a:solidFill>
                  <a:schemeClr val="tx1"/>
                </a:solidFill>
                <a:effectLst/>
                <a:latin typeface="+mn-lt"/>
                <a:ea typeface="+mn-ea"/>
                <a:cs typeface="+mn-cs"/>
              </a:rPr>
              <a:t>Currently, there are more than 50 contact-tracing applications used in more than 30 countries</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the Corona-warn-app from Germany and </a:t>
            </a:r>
            <a:r>
              <a:rPr lang="en-US" sz="1200" b="0" i="0" u="none" strike="noStrike" kern="1200" dirty="0" err="1" smtClean="0">
                <a:solidFill>
                  <a:schemeClr val="tx1"/>
                </a:solidFill>
                <a:effectLst/>
                <a:latin typeface="+mn-lt"/>
                <a:ea typeface="+mn-ea"/>
                <a:cs typeface="+mn-cs"/>
              </a:rPr>
              <a:t>Immuni</a:t>
            </a:r>
            <a:r>
              <a:rPr lang="en-US" sz="1200" b="0" i="0" u="none" strike="noStrike" kern="1200" dirty="0" smtClean="0">
                <a:solidFill>
                  <a:schemeClr val="tx1"/>
                </a:solidFill>
                <a:effectLst/>
                <a:latin typeface="+mn-lt"/>
                <a:ea typeface="+mn-ea"/>
                <a:cs typeface="+mn-cs"/>
              </a:rPr>
              <a:t> from Italy, with both of more than one million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downloads from Google play</a:t>
            </a:r>
            <a:r>
              <a:rPr lang="en-US" sz="1200" b="0" i="0" kern="1200" dirty="0" smtClean="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A610886C-E3F6-467B-97C1-B23FBF757E76}" type="slidenum">
              <a:rPr lang="en-GB" smtClean="0"/>
              <a:t>16</a:t>
            </a:fld>
            <a:endParaRPr lang="en-GB"/>
          </a:p>
        </p:txBody>
      </p:sp>
    </p:spTree>
    <p:extLst>
      <p:ext uri="{BB962C8B-B14F-4D97-AF65-F5344CB8AC3E}">
        <p14:creationId xmlns:p14="http://schemas.microsoft.com/office/powerpoint/2010/main" val="29122446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err="1" smtClean="0"/>
              <a:t>BlueTrace</a:t>
            </a:r>
            <a:r>
              <a:rPr lang="en-GB" dirty="0" smtClean="0"/>
              <a:t> is an open-source protocol that is utilized in Singapore’s </a:t>
            </a:r>
            <a:r>
              <a:rPr lang="en-GB" dirty="0" err="1" smtClean="0"/>
              <a:t>TraceTogether</a:t>
            </a:r>
            <a:r>
              <a:rPr lang="en-GB" dirty="0" smtClean="0"/>
              <a:t> app. It adopts the BLE technology, where devices exchange their ephemeral IDs (i.e., beacons) via broadcast and log all encounters in their history logs. When a user is diagnosed as positive, his/her history logs are sent to a central authority, using a secure connection. Even though </a:t>
            </a:r>
            <a:r>
              <a:rPr lang="en-GB" dirty="0" err="1" smtClean="0"/>
              <a:t>BlueTrace</a:t>
            </a:r>
            <a:r>
              <a:rPr lang="en-GB" dirty="0" smtClean="0"/>
              <a:t> leverages the decentralized architecture, the ephemeral IDs are generated by the central authority and distributed to the individual devices. As such, the reconciliation function and exposure notification are performed at a centralized location, i.e., </a:t>
            </a:r>
            <a:r>
              <a:rPr lang="en-GB" dirty="0" err="1" smtClean="0"/>
              <a:t>BlueTrace</a:t>
            </a:r>
            <a:r>
              <a:rPr lang="en-GB" dirty="0" smtClean="0"/>
              <a:t> is considered a hybrid solution. The main cryptographic primitive involved in the computation of the ephemeral IDs is AES-256-GCM.</a:t>
            </a:r>
          </a:p>
        </p:txBody>
      </p:sp>
      <p:sp>
        <p:nvSpPr>
          <p:cNvPr id="4" name="Slide Number Placeholder 3"/>
          <p:cNvSpPr>
            <a:spLocks noGrp="1"/>
          </p:cNvSpPr>
          <p:nvPr>
            <p:ph type="sldNum" sz="quarter" idx="10"/>
          </p:nvPr>
        </p:nvSpPr>
        <p:spPr/>
        <p:txBody>
          <a:bodyPr/>
          <a:lstStyle/>
          <a:p>
            <a:fld id="{A610886C-E3F6-467B-97C1-B23FBF757E76}" type="slidenum">
              <a:rPr lang="en-GB" smtClean="0"/>
              <a:t>18</a:t>
            </a:fld>
            <a:endParaRPr lang="en-GB"/>
          </a:p>
        </p:txBody>
      </p:sp>
    </p:spTree>
    <p:extLst>
      <p:ext uri="{BB962C8B-B14F-4D97-AF65-F5344CB8AC3E}">
        <p14:creationId xmlns:p14="http://schemas.microsoft.com/office/powerpoint/2010/main" val="1163907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dirty="0" smtClean="0"/>
              <a:t>European researchers proposed the Decentralized Privacy-Preserving Proximity Tracing protocol that leverages BLE technology to track and log encounters with other users. The contact logs are never transmitted to a central authority, but they are stored only to the client’s device. When a user tests positive, his/her ephemeral IDs are transmitted to the central authority. The IDs are generated with symmetric key protocols, such as HMAC-SHA-256 and AES128-CTR. Finally, the project is completely open-source.</a:t>
            </a:r>
            <a:endParaRPr lang="en-GB" dirty="0"/>
          </a:p>
        </p:txBody>
      </p:sp>
      <p:sp>
        <p:nvSpPr>
          <p:cNvPr id="4" name="Slide Number Placeholder 3"/>
          <p:cNvSpPr>
            <a:spLocks noGrp="1"/>
          </p:cNvSpPr>
          <p:nvPr>
            <p:ph type="sldNum" sz="quarter" idx="10"/>
          </p:nvPr>
        </p:nvSpPr>
        <p:spPr/>
        <p:txBody>
          <a:bodyPr/>
          <a:lstStyle/>
          <a:p>
            <a:fld id="{A610886C-E3F6-467B-97C1-B23FBF757E76}" type="slidenum">
              <a:rPr lang="en-GB" smtClean="0"/>
              <a:t>19</a:t>
            </a:fld>
            <a:endParaRPr lang="en-GB"/>
          </a:p>
        </p:txBody>
      </p:sp>
    </p:spTree>
    <p:extLst>
      <p:ext uri="{BB962C8B-B14F-4D97-AF65-F5344CB8AC3E}">
        <p14:creationId xmlns:p14="http://schemas.microsoft.com/office/powerpoint/2010/main" val="32368996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smtClean="0">
                <a:solidFill>
                  <a:schemeClr val="tx1"/>
                </a:solidFill>
                <a:effectLst/>
                <a:latin typeface="+mn-lt"/>
                <a:ea typeface="+mn-ea"/>
                <a:cs typeface="+mn-cs"/>
              </a:rPr>
              <a:t>Google and Apple in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partnership [20] will launch an exclusive </a:t>
            </a:r>
            <a:r>
              <a:rPr lang="en-US" sz="1200" b="0" i="0" u="none" strike="noStrike" kern="1200" dirty="0" err="1" smtClean="0">
                <a:solidFill>
                  <a:schemeClr val="tx1"/>
                </a:solidFill>
                <a:effectLst/>
                <a:latin typeface="+mn-lt"/>
                <a:ea typeface="+mn-ea"/>
                <a:cs typeface="+mn-cs"/>
              </a:rPr>
              <a:t>decentralised</a:t>
            </a:r>
            <a:r>
              <a:rPr lang="en-US" sz="1200" b="0" i="0" u="none" strike="noStrike" kern="1200" dirty="0" smtClean="0">
                <a:solidFill>
                  <a:schemeClr val="tx1"/>
                </a:solidFill>
                <a:effectLst/>
                <a:latin typeface="+mn-lt"/>
                <a:ea typeface="+mn-ea"/>
                <a:cs typeface="+mn-cs"/>
              </a:rPr>
              <a:t> framework in May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Apple and Google partner on COVID-19 contact tracing technology framework [20] (yet to be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released in May) - privacy-preserving contact tracing, Bluetooth based, </a:t>
            </a:r>
            <a:r>
              <a:rPr lang="en-US" sz="1200" b="0" i="0" u="none" strike="noStrike" kern="1200" dirty="0" err="1" smtClean="0">
                <a:solidFill>
                  <a:schemeClr val="tx1"/>
                </a:solidFill>
                <a:effectLst/>
                <a:latin typeface="+mn-lt"/>
                <a:ea typeface="+mn-ea"/>
                <a:cs typeface="+mn-cs"/>
              </a:rPr>
              <a:t>decentralised</a:t>
            </a:r>
            <a:r>
              <a:rPr lang="en-US" sz="1200" b="0" i="0" u="none" strike="noStrike" kern="1200" dirty="0" smtClean="0">
                <a:solidFill>
                  <a:schemeClr val="tx1"/>
                </a:solidFill>
                <a:effectLst/>
                <a:latin typeface="+mn-lt"/>
                <a:ea typeface="+mn-ea"/>
                <a:cs typeface="+mn-cs"/>
              </a:rPr>
              <a:t>, free of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GPS. Apple and Google tech is currently trading (integrating) with some of the Governments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self-running Apps. </a:t>
            </a:r>
            <a:r>
              <a:rPr lang="en-US" sz="1200" b="0" i="0" kern="1200" dirty="0" smtClean="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A610886C-E3F6-467B-97C1-B23FBF757E76}" type="slidenum">
              <a:rPr lang="en-GB" smtClean="0"/>
              <a:t>21</a:t>
            </a:fld>
            <a:endParaRPr lang="en-GB"/>
          </a:p>
        </p:txBody>
      </p:sp>
    </p:spTree>
    <p:extLst>
      <p:ext uri="{BB962C8B-B14F-4D97-AF65-F5344CB8AC3E}">
        <p14:creationId xmlns:p14="http://schemas.microsoft.com/office/powerpoint/2010/main" val="18851782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The Health Code on </a:t>
            </a:r>
            <a:r>
              <a:rPr lang="en-US" sz="1200" b="0" i="0" u="none" strike="noStrike" kern="1200" dirty="0" err="1" smtClean="0">
                <a:solidFill>
                  <a:schemeClr val="tx1"/>
                </a:solidFill>
                <a:effectLst/>
                <a:latin typeface="+mn-lt"/>
                <a:ea typeface="+mn-ea"/>
                <a:cs typeface="+mn-cs"/>
              </a:rPr>
              <a:t>Alipay</a:t>
            </a:r>
            <a:r>
              <a:rPr lang="en-US" sz="1200" b="0" i="0" u="none" strike="noStrike" kern="1200" dirty="0" smtClean="0">
                <a:solidFill>
                  <a:schemeClr val="tx1"/>
                </a:solidFill>
                <a:effectLst/>
                <a:latin typeface="+mn-lt"/>
                <a:ea typeface="+mn-ea"/>
                <a:cs typeface="+mn-cs"/>
              </a:rPr>
              <a:t> and </a:t>
            </a:r>
            <a:r>
              <a:rPr lang="en-US" sz="1200" b="0" i="0" u="none" strike="noStrike" kern="1200" dirty="0" err="1" smtClean="0">
                <a:solidFill>
                  <a:schemeClr val="tx1"/>
                </a:solidFill>
                <a:effectLst/>
                <a:latin typeface="+mn-lt"/>
                <a:ea typeface="+mn-ea"/>
                <a:cs typeface="+mn-cs"/>
              </a:rPr>
              <a:t>WeChat</a:t>
            </a:r>
            <a:r>
              <a:rPr lang="en-US" sz="1200" b="0" i="0" u="none" strike="noStrike" kern="1200" dirty="0" smtClean="0">
                <a:solidFill>
                  <a:schemeClr val="tx1"/>
                </a:solidFill>
                <a:effectLst/>
                <a:latin typeface="+mn-lt"/>
                <a:ea typeface="+mn-ea"/>
                <a:cs typeface="+mn-cs"/>
              </a:rPr>
              <a:t>  used in China has achieved a 63% of the population coverage and 100% on travelers</a:t>
            </a:r>
            <a:r>
              <a:rPr lang="en-US" sz="1200" b="0" i="0" kern="1200" dirty="0" smtClean="0">
                <a:solidFill>
                  <a:schemeClr val="tx1"/>
                </a:solidFill>
                <a:effectLst/>
                <a:latin typeface="+mn-lt"/>
                <a:ea typeface="+mn-ea"/>
                <a:cs typeface="+mn-cs"/>
              </a:rPr>
              <a:t>​</a:t>
            </a:r>
          </a:p>
          <a:p>
            <a:pPr rtl="0" fontAlgn="base"/>
            <a:r>
              <a:rPr lang="en-US" sz="1200" b="0" i="0" u="none" strike="noStrike" kern="1200" dirty="0" err="1" smtClean="0">
                <a:solidFill>
                  <a:schemeClr val="tx1"/>
                </a:solidFill>
                <a:effectLst/>
                <a:latin typeface="+mn-lt"/>
                <a:ea typeface="+mn-ea"/>
                <a:cs typeface="+mn-cs"/>
              </a:rPr>
              <a:t>Stopp</a:t>
            </a:r>
            <a:r>
              <a:rPr lang="en-US" sz="1200" b="0" i="0" u="none" strike="noStrike" kern="1200" dirty="0" smtClean="0">
                <a:solidFill>
                  <a:schemeClr val="tx1"/>
                </a:solidFill>
                <a:effectLst/>
                <a:latin typeface="+mn-lt"/>
                <a:ea typeface="+mn-ea"/>
                <a:cs typeface="+mn-cs"/>
              </a:rPr>
              <a:t> Corona in </a:t>
            </a:r>
            <a:r>
              <a:rPr lang="en-US" sz="1200" b="0" i="0" u="none" strike="noStrike" kern="1200" dirty="0" err="1" smtClean="0">
                <a:solidFill>
                  <a:schemeClr val="tx1"/>
                </a:solidFill>
                <a:effectLst/>
                <a:latin typeface="+mn-lt"/>
                <a:ea typeface="+mn-ea"/>
                <a:cs typeface="+mn-cs"/>
              </a:rPr>
              <a:t>netherland</a:t>
            </a:r>
            <a:r>
              <a:rPr lang="en-US" sz="1200" b="0" i="0" u="none" strike="noStrike" kern="1200" dirty="0" smtClean="0">
                <a:solidFill>
                  <a:schemeClr val="tx1"/>
                </a:solidFill>
                <a:effectLst/>
                <a:latin typeface="+mn-lt"/>
                <a:ea typeface="+mn-ea"/>
                <a:cs typeface="+mn-cs"/>
              </a:rPr>
              <a:t>  with users covering 4.5% of the population</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The NHS CV19 App (Bluetooth based) to be deployed by the UK NHS is struggling to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address false positives and negatives, especially for the situation if people who have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symptom but do not report in the App 24% to 28% of the residents. </a:t>
            </a:r>
            <a:r>
              <a:rPr lang="en-US" sz="1200" b="0" i="0" kern="1200" dirty="0" smtClean="0">
                <a:solidFill>
                  <a:schemeClr val="tx1"/>
                </a:solidFill>
                <a:effectLst/>
                <a:latin typeface="+mn-lt"/>
                <a:ea typeface="+mn-ea"/>
                <a:cs typeface="+mn-cs"/>
              </a:rPr>
              <a:t>​</a:t>
            </a:r>
          </a:p>
          <a:p>
            <a:endParaRPr lang="en-GB" dirty="0"/>
          </a:p>
        </p:txBody>
      </p:sp>
      <p:sp>
        <p:nvSpPr>
          <p:cNvPr id="4" name="Slide Number Placeholder 3"/>
          <p:cNvSpPr>
            <a:spLocks noGrp="1"/>
          </p:cNvSpPr>
          <p:nvPr>
            <p:ph type="sldNum" sz="quarter" idx="10"/>
          </p:nvPr>
        </p:nvSpPr>
        <p:spPr/>
        <p:txBody>
          <a:bodyPr/>
          <a:lstStyle/>
          <a:p>
            <a:fld id="{A610886C-E3F6-467B-97C1-B23FBF757E76}" type="slidenum">
              <a:rPr lang="en-GB" smtClean="0"/>
              <a:t>23</a:t>
            </a:fld>
            <a:endParaRPr lang="en-GB"/>
          </a:p>
        </p:txBody>
      </p:sp>
    </p:spTree>
    <p:extLst>
      <p:ext uri="{BB962C8B-B14F-4D97-AF65-F5344CB8AC3E}">
        <p14:creationId xmlns:p14="http://schemas.microsoft.com/office/powerpoint/2010/main" val="2610363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Content reading</a:t>
            </a:r>
          </a:p>
          <a:p>
            <a:pPr rtl="0" fontAlgn="base"/>
            <a:r>
              <a:rPr lang="en-GB" sz="1200" b="0" i="0" u="none" strike="noStrike" kern="1200" dirty="0" smtClean="0">
                <a:solidFill>
                  <a:schemeClr val="tx1"/>
                </a:solidFill>
                <a:effectLst/>
                <a:latin typeface="+mn-lt"/>
                <a:ea typeface="+mn-ea"/>
                <a:cs typeface="+mn-cs"/>
              </a:rPr>
              <a:t>1:Here is the Agenda : In introduction is about </a:t>
            </a:r>
            <a:r>
              <a:rPr lang="en-GB" sz="1200" b="0" i="0" u="none" strike="noStrike" kern="1200" dirty="0" err="1" smtClean="0">
                <a:solidFill>
                  <a:schemeClr val="tx1"/>
                </a:solidFill>
                <a:effectLst/>
                <a:latin typeface="+mn-lt"/>
                <a:ea typeface="+mn-ea"/>
                <a:cs typeface="+mn-cs"/>
              </a:rPr>
              <a:t>covid</a:t>
            </a:r>
            <a:r>
              <a:rPr lang="en-GB" sz="1200" b="0" i="0" u="none" strike="noStrike" kern="1200" dirty="0" smtClean="0">
                <a:solidFill>
                  <a:schemeClr val="tx1"/>
                </a:solidFill>
                <a:effectLst/>
                <a:latin typeface="+mn-lt"/>
                <a:ea typeface="+mn-ea"/>
                <a:cs typeface="+mn-cs"/>
              </a:rPr>
              <a:t> and contact tracing and </a:t>
            </a:r>
            <a:r>
              <a:rPr lang="en-GB" sz="1200" b="0" i="0" u="none" strike="noStrike" kern="1200" dirty="0" err="1" smtClean="0">
                <a:solidFill>
                  <a:schemeClr val="tx1"/>
                </a:solidFill>
                <a:effectLst/>
                <a:latin typeface="+mn-lt"/>
                <a:ea typeface="+mn-ea"/>
                <a:cs typeface="+mn-cs"/>
              </a:rPr>
              <a:t>and</a:t>
            </a:r>
            <a:r>
              <a:rPr lang="en-GB" sz="1200" b="0" i="0" u="none" strike="noStrike" kern="1200" dirty="0" smtClean="0">
                <a:solidFill>
                  <a:schemeClr val="tx1"/>
                </a:solidFill>
                <a:effectLst/>
                <a:latin typeface="+mn-lt"/>
                <a:ea typeface="+mn-ea"/>
                <a:cs typeface="+mn-cs"/>
              </a:rPr>
              <a:t> how </a:t>
            </a:r>
            <a:r>
              <a:rPr lang="en-GB" sz="1200" b="0" i="0" u="none" strike="noStrike" kern="1200" dirty="0" err="1" smtClean="0">
                <a:solidFill>
                  <a:schemeClr val="tx1"/>
                </a:solidFill>
                <a:effectLst/>
                <a:latin typeface="+mn-lt"/>
                <a:ea typeface="+mn-ea"/>
                <a:cs typeface="+mn-cs"/>
              </a:rPr>
              <a:t>IoT</a:t>
            </a:r>
            <a:r>
              <a:rPr lang="en-GB" sz="1200" b="0" i="0" u="none" strike="noStrike" kern="1200" dirty="0" smtClean="0">
                <a:solidFill>
                  <a:schemeClr val="tx1"/>
                </a:solidFill>
                <a:effectLst/>
                <a:latin typeface="+mn-lt"/>
                <a:ea typeface="+mn-ea"/>
                <a:cs typeface="+mn-cs"/>
              </a:rPr>
              <a:t> enable the </a:t>
            </a:r>
            <a:r>
              <a:rPr lang="en-GB" sz="1200" b="0" i="0" u="none" strike="noStrike" kern="1200" dirty="0" err="1" smtClean="0">
                <a:solidFill>
                  <a:schemeClr val="tx1"/>
                </a:solidFill>
                <a:effectLst/>
                <a:latin typeface="+mn-lt"/>
                <a:ea typeface="+mn-ea"/>
                <a:cs typeface="+mn-cs"/>
              </a:rPr>
              <a:t>Digtal</a:t>
            </a:r>
            <a:r>
              <a:rPr lang="en-GB" sz="1200" b="0" i="0" u="none" strike="noStrike" kern="1200" dirty="0" smtClean="0">
                <a:solidFill>
                  <a:schemeClr val="tx1"/>
                </a:solidFill>
                <a:effectLst/>
                <a:latin typeface="+mn-lt"/>
                <a:ea typeface="+mn-ea"/>
                <a:cs typeface="+mn-cs"/>
              </a:rPr>
              <a:t> Contact Tracing </a:t>
            </a:r>
            <a:r>
              <a:rPr lang="en-US" sz="1200" b="0" i="0" kern="1200" dirty="0" smtClean="0">
                <a:solidFill>
                  <a:schemeClr val="tx1"/>
                </a:solidFill>
                <a:effectLst/>
                <a:latin typeface="+mn-lt"/>
                <a:ea typeface="+mn-ea"/>
                <a:cs typeface="+mn-cs"/>
              </a:rPr>
              <a:t>​</a:t>
            </a:r>
          </a:p>
          <a:p>
            <a:pPr rtl="0" fontAlgn="base"/>
            <a:r>
              <a:rPr lang="en-GB" sz="1200" b="0" i="0" u="none" strike="noStrike" kern="1200" dirty="0" smtClean="0">
                <a:solidFill>
                  <a:schemeClr val="tx1"/>
                </a:solidFill>
                <a:effectLst/>
                <a:latin typeface="+mn-lt"/>
                <a:ea typeface="+mn-ea"/>
                <a:cs typeface="+mn-cs"/>
              </a:rPr>
              <a:t>2: After that we Two are Proposed related to Privacy issue : Centralized and Decentralized</a:t>
            </a:r>
            <a:r>
              <a:rPr lang="en-US" sz="1200" b="0" i="0" kern="1200" dirty="0" smtClean="0">
                <a:solidFill>
                  <a:schemeClr val="tx1"/>
                </a:solidFill>
                <a:effectLst/>
                <a:latin typeface="+mn-lt"/>
                <a:ea typeface="+mn-ea"/>
                <a:cs typeface="+mn-cs"/>
              </a:rPr>
              <a:t>​</a:t>
            </a:r>
          </a:p>
          <a:p>
            <a:pPr rtl="0" fontAlgn="base"/>
            <a:r>
              <a:rPr lang="en-GB" sz="1200" b="0" i="0" u="none" strike="noStrike" kern="1200" dirty="0" smtClean="0">
                <a:solidFill>
                  <a:schemeClr val="tx1"/>
                </a:solidFill>
                <a:effectLst/>
                <a:latin typeface="+mn-lt"/>
                <a:ea typeface="+mn-ea"/>
                <a:cs typeface="+mn-cs"/>
              </a:rPr>
              <a:t>3 : we Will See </a:t>
            </a:r>
            <a:r>
              <a:rPr lang="en-GB" sz="1200" b="0" i="0" u="none" strike="noStrike" kern="1200" dirty="0" err="1" smtClean="0">
                <a:solidFill>
                  <a:schemeClr val="tx1"/>
                </a:solidFill>
                <a:effectLst/>
                <a:latin typeface="+mn-lt"/>
                <a:ea typeface="+mn-ea"/>
                <a:cs typeface="+mn-cs"/>
              </a:rPr>
              <a:t>Avaible</a:t>
            </a:r>
            <a:r>
              <a:rPr lang="en-GB" sz="1200" b="0" i="0" u="none" strike="noStrike" kern="1200" dirty="0" smtClean="0">
                <a:solidFill>
                  <a:schemeClr val="tx1"/>
                </a:solidFill>
                <a:effectLst/>
                <a:latin typeface="+mn-lt"/>
                <a:ea typeface="+mn-ea"/>
                <a:cs typeface="+mn-cs"/>
              </a:rPr>
              <a:t> </a:t>
            </a:r>
            <a:r>
              <a:rPr lang="en-GB" sz="1200" b="0" i="0" u="none" strike="noStrike" kern="1200" dirty="0" err="1" smtClean="0">
                <a:solidFill>
                  <a:schemeClr val="tx1"/>
                </a:solidFill>
                <a:effectLst/>
                <a:latin typeface="+mn-lt"/>
                <a:ea typeface="+mn-ea"/>
                <a:cs typeface="+mn-cs"/>
              </a:rPr>
              <a:t>teconloigies</a:t>
            </a:r>
            <a:r>
              <a:rPr lang="en-GB" sz="1200" b="0" i="0" u="none" strike="noStrike" kern="1200" dirty="0" smtClean="0">
                <a:solidFill>
                  <a:schemeClr val="tx1"/>
                </a:solidFill>
                <a:effectLst/>
                <a:latin typeface="+mn-lt"/>
                <a:ea typeface="+mn-ea"/>
                <a:cs typeface="+mn-cs"/>
              </a:rPr>
              <a:t> in </a:t>
            </a:r>
            <a:r>
              <a:rPr lang="en-GB" sz="1200" b="0" i="0" u="none" strike="noStrike" kern="1200" dirty="0" err="1" smtClean="0">
                <a:solidFill>
                  <a:schemeClr val="tx1"/>
                </a:solidFill>
                <a:effectLst/>
                <a:latin typeface="+mn-lt"/>
                <a:ea typeface="+mn-ea"/>
                <a:cs typeface="+mn-cs"/>
              </a:rPr>
              <a:t>IoT</a:t>
            </a:r>
            <a:r>
              <a:rPr lang="en-GB" sz="1200" b="0" i="0" u="none" strike="noStrike" kern="1200" dirty="0" smtClean="0">
                <a:solidFill>
                  <a:schemeClr val="tx1"/>
                </a:solidFill>
                <a:effectLst/>
                <a:latin typeface="+mn-lt"/>
                <a:ea typeface="+mn-ea"/>
                <a:cs typeface="+mn-cs"/>
              </a:rPr>
              <a:t> for Proximity detection  </a:t>
            </a:r>
            <a:r>
              <a:rPr lang="en-US" sz="1200" b="0" i="0" kern="1200" dirty="0" smtClean="0">
                <a:solidFill>
                  <a:schemeClr val="tx1"/>
                </a:solidFill>
                <a:effectLst/>
                <a:latin typeface="+mn-lt"/>
                <a:ea typeface="+mn-ea"/>
                <a:cs typeface="+mn-cs"/>
              </a:rPr>
              <a:t>​</a:t>
            </a:r>
          </a:p>
          <a:p>
            <a:pPr rtl="0" fontAlgn="base"/>
            <a:r>
              <a:rPr lang="en-GB" sz="1200" b="0" i="0" u="none" strike="noStrike" kern="1200" dirty="0" smtClean="0">
                <a:solidFill>
                  <a:schemeClr val="tx1"/>
                </a:solidFill>
                <a:effectLst/>
                <a:latin typeface="+mn-lt"/>
                <a:ea typeface="+mn-ea"/>
                <a:cs typeface="+mn-cs"/>
              </a:rPr>
              <a:t>4 : At 4th we will discuss some already implemented protocol in Contact Tracing </a:t>
            </a:r>
            <a:r>
              <a:rPr lang="en-US" sz="1200" b="0" i="0" kern="1200" dirty="0" smtClean="0">
                <a:solidFill>
                  <a:schemeClr val="tx1"/>
                </a:solidFill>
                <a:effectLst/>
                <a:latin typeface="+mn-lt"/>
                <a:ea typeface="+mn-ea"/>
                <a:cs typeface="+mn-cs"/>
              </a:rPr>
              <a:t>​</a:t>
            </a:r>
          </a:p>
          <a:p>
            <a:pPr rtl="0" fontAlgn="base"/>
            <a:r>
              <a:rPr lang="en-GB" sz="1200" b="0" i="0" u="none" strike="noStrike" kern="1200" dirty="0" smtClean="0">
                <a:solidFill>
                  <a:schemeClr val="tx1"/>
                </a:solidFill>
                <a:effectLst/>
                <a:latin typeface="+mn-lt"/>
                <a:ea typeface="+mn-ea"/>
                <a:cs typeface="+mn-cs"/>
              </a:rPr>
              <a:t>At last we will have a short look regarding the challenges that has been related to Contact Tracing </a:t>
            </a:r>
            <a:r>
              <a:rPr lang="en-US" sz="1200" b="0" i="0" kern="1200" dirty="0" smtClean="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A610886C-E3F6-467B-97C1-B23FBF757E76}" type="slidenum">
              <a:rPr lang="en-GB" smtClean="0"/>
              <a:t>2</a:t>
            </a:fld>
            <a:endParaRPr lang="en-GB"/>
          </a:p>
        </p:txBody>
      </p:sp>
    </p:spTree>
    <p:extLst>
      <p:ext uri="{BB962C8B-B14F-4D97-AF65-F5344CB8AC3E}">
        <p14:creationId xmlns:p14="http://schemas.microsoft.com/office/powerpoint/2010/main" val="2874432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1" u="none" strike="noStrike" kern="1200" dirty="0" smtClean="0">
                <a:solidFill>
                  <a:schemeClr val="tx1"/>
                </a:solidFill>
                <a:effectLst/>
                <a:latin typeface="+mn-lt"/>
                <a:ea typeface="+mn-ea"/>
                <a:cs typeface="+mn-cs"/>
              </a:rPr>
              <a:t>Received Signal Strength (RSS): </a:t>
            </a:r>
            <a:r>
              <a:rPr lang="en-US" sz="1200" b="0" i="0" u="none" strike="noStrike" kern="1200" dirty="0" smtClean="0">
                <a:solidFill>
                  <a:schemeClr val="tx1"/>
                </a:solidFill>
                <a:effectLst/>
                <a:latin typeface="+mn-lt"/>
                <a:ea typeface="+mn-ea"/>
                <a:cs typeface="+mn-cs"/>
              </a:rPr>
              <a:t>Following the inverse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square law [23], the RSS is inversely proportional to the square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of the distance. Let </a:t>
            </a:r>
            <a:r>
              <a:rPr lang="en-US" sz="1200" b="0" i="1" u="none" strike="noStrike" kern="1200" dirty="0" err="1" smtClean="0">
                <a:solidFill>
                  <a:schemeClr val="tx1"/>
                </a:solidFill>
                <a:effectLst/>
                <a:latin typeface="+mn-lt"/>
                <a:ea typeface="+mn-ea"/>
                <a:cs typeface="+mn-cs"/>
              </a:rPr>
              <a:t>Pr</a:t>
            </a:r>
            <a:r>
              <a:rPr lang="en-US" sz="1200" b="0" i="1" u="none" strike="noStrike"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rPr>
              <a:t>denotes the signal strength in </a:t>
            </a:r>
            <a:r>
              <a:rPr lang="en-US" sz="1200" b="0" i="1" u="none" strike="noStrike" kern="1200" dirty="0" err="1" smtClean="0">
                <a:solidFill>
                  <a:schemeClr val="tx1"/>
                </a:solidFill>
                <a:effectLst/>
                <a:latin typeface="+mn-lt"/>
                <a:ea typeface="+mn-ea"/>
                <a:cs typeface="+mn-cs"/>
              </a:rPr>
              <a:t>dBm</a:t>
            </a:r>
            <a:r>
              <a:rPr lang="en-US" sz="1200" b="0" i="0" u="none" strike="noStrike" kern="12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then: </a:t>
            </a:r>
            <a:r>
              <a:rPr lang="en-US" sz="1200" b="0" i="0" kern="1200" dirty="0" smtClean="0">
                <a:solidFill>
                  <a:schemeClr val="tx1"/>
                </a:solidFill>
                <a:effectLst/>
                <a:latin typeface="+mn-lt"/>
                <a:ea typeface="+mn-ea"/>
                <a:cs typeface="+mn-cs"/>
              </a:rPr>
              <a:t>​</a:t>
            </a:r>
          </a:p>
          <a:p>
            <a:pPr rtl="0" fontAlgn="base"/>
            <a:r>
              <a:rPr lang="en-US" sz="1200" b="0" i="1" u="none" strike="noStrike" kern="1200" dirty="0" err="1" smtClean="0">
                <a:solidFill>
                  <a:schemeClr val="tx1"/>
                </a:solidFill>
                <a:effectLst/>
                <a:latin typeface="+mn-lt"/>
                <a:ea typeface="+mn-ea"/>
                <a:cs typeface="+mn-cs"/>
              </a:rPr>
              <a:t>Pr</a:t>
            </a:r>
            <a:r>
              <a:rPr lang="en-US" sz="1200" b="0" i="1" u="none" strike="noStrike" kern="1200" dirty="0" smtClean="0">
                <a:solidFill>
                  <a:schemeClr val="tx1"/>
                </a:solidFill>
                <a:effectLst/>
                <a:latin typeface="+mn-lt"/>
                <a:ea typeface="+mn-ea"/>
                <a:cs typeface="+mn-cs"/>
              </a:rPr>
              <a:t> ∝ </a:t>
            </a:r>
            <a:r>
              <a:rPr lang="en-US" sz="1200" b="0" i="0" u="none" strike="noStrike" kern="1200" dirty="0" smtClean="0">
                <a:solidFill>
                  <a:schemeClr val="tx1"/>
                </a:solidFill>
                <a:effectLst/>
                <a:latin typeface="+mn-lt"/>
                <a:ea typeface="+mn-ea"/>
                <a:cs typeface="+mn-cs"/>
              </a:rPr>
              <a:t>1/</a:t>
            </a:r>
            <a:r>
              <a:rPr lang="en-US" sz="1200" b="0" i="1" u="none" strike="noStrike" kern="1200" dirty="0" err="1" smtClean="0">
                <a:solidFill>
                  <a:schemeClr val="tx1"/>
                </a:solidFill>
                <a:effectLst/>
                <a:latin typeface="+mn-lt"/>
                <a:ea typeface="+mn-ea"/>
                <a:cs typeface="+mn-cs"/>
              </a:rPr>
              <a:t>dn</a:t>
            </a:r>
            <a:r>
              <a:rPr lang="en-US" sz="1200" b="0" i="1" u="none" strike="noStrike" kern="12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where </a:t>
            </a:r>
            <a:r>
              <a:rPr lang="en-US" sz="1200" b="0" i="1" u="none" strike="noStrike" kern="1200" dirty="0" smtClean="0">
                <a:solidFill>
                  <a:schemeClr val="tx1"/>
                </a:solidFill>
                <a:effectLst/>
                <a:latin typeface="+mn-lt"/>
                <a:ea typeface="+mn-ea"/>
                <a:cs typeface="+mn-cs"/>
              </a:rPr>
              <a:t>d </a:t>
            </a:r>
            <a:r>
              <a:rPr lang="en-US" sz="1200" b="0" i="0" u="none" strike="noStrike" kern="1200" dirty="0" smtClean="0">
                <a:solidFill>
                  <a:schemeClr val="tx1"/>
                </a:solidFill>
                <a:effectLst/>
                <a:latin typeface="+mn-lt"/>
                <a:ea typeface="+mn-ea"/>
                <a:cs typeface="+mn-cs"/>
              </a:rPr>
              <a:t>is the distance between any two devices and </a:t>
            </a:r>
            <a:r>
              <a:rPr lang="en-US" sz="1200" b="0" i="1" u="none" strike="noStrike" kern="1200" dirty="0" smtClean="0">
                <a:solidFill>
                  <a:schemeClr val="tx1"/>
                </a:solidFill>
                <a:effectLst/>
                <a:latin typeface="+mn-lt"/>
                <a:ea typeface="+mn-ea"/>
                <a:cs typeface="+mn-cs"/>
              </a:rPr>
              <a:t>n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is the path loss exponent, and its value is subject to the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environmental setting when the measurement is taken. As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shown in Fig. 4, different environments have different effects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on the RSS variation even though the distance between any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two devices in these environments are the same. Hence, we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need to take the environmental factor into consideration when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applying the path loss model to estimate the distance given the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RSS. Section V provides a further discussion on our distance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estimation approach that addresses the above </a:t>
            </a:r>
            <a:r>
              <a:rPr lang="en-US" sz="1200" b="0" i="0" u="none" strike="noStrike" kern="1200" dirty="0" err="1" smtClean="0">
                <a:solidFill>
                  <a:schemeClr val="tx1"/>
                </a:solidFill>
                <a:effectLst/>
                <a:latin typeface="+mn-lt"/>
                <a:ea typeface="+mn-ea"/>
                <a:cs typeface="+mn-cs"/>
              </a:rPr>
              <a:t>prob</a:t>
            </a:r>
            <a:r>
              <a:rPr lang="en-US" sz="1200" b="0" i="0" kern="1200" dirty="0" smtClean="0">
                <a:solidFill>
                  <a:schemeClr val="tx1"/>
                </a:solidFill>
                <a:effectLst/>
                <a:latin typeface="+mn-lt"/>
                <a:ea typeface="+mn-ea"/>
                <a:cs typeface="+mn-cs"/>
              </a:rPr>
              <a:t>​</a:t>
            </a:r>
          </a:p>
          <a:p>
            <a:pPr rtl="0" fontAlgn="base"/>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Precise distance estimation through the RSS is necessary to determine the proximity between any two smartphones. However, RSS is subject to severe fluctuation especially the body shadowing effect since the smartphone is carried by users</a:t>
            </a:r>
            <a:r>
              <a:rPr lang="en-US" sz="1200" b="0" i="0" kern="1200" dirty="0" smtClean="0">
                <a:solidFill>
                  <a:schemeClr val="tx1"/>
                </a:solidFill>
                <a:effectLst/>
                <a:latin typeface="+mn-lt"/>
                <a:ea typeface="+mn-ea"/>
                <a:cs typeface="+mn-cs"/>
              </a:rPr>
              <a:t>​</a:t>
            </a:r>
          </a:p>
          <a:p>
            <a:pPr rtl="0" fontAlgn="base"/>
            <a:r>
              <a:rPr lang="en-GB" sz="1200" b="0" i="0" u="none" strike="noStrike" kern="1200" dirty="0" smtClean="0">
                <a:solidFill>
                  <a:schemeClr val="tx1"/>
                </a:solidFill>
                <a:effectLst/>
                <a:latin typeface="+mn-lt"/>
                <a:ea typeface="+mn-ea"/>
                <a:cs typeface="+mn-cs"/>
              </a:rPr>
              <a:t>several factors can affect the accuracy of distance estimation, including radio noise, obstacles, multipath reflection and shadowing effects, or environmental factors like rain, temperature, and humidity resulting in a large number of false positives and false negatives produced by Bluetooth RSSI.</a:t>
            </a:r>
            <a:r>
              <a:rPr lang="en-US" sz="1200" b="0" i="0" kern="1200" dirty="0" smtClean="0">
                <a:solidFill>
                  <a:schemeClr val="tx1"/>
                </a:solidFill>
                <a:effectLst/>
                <a:latin typeface="+mn-lt"/>
                <a:ea typeface="+mn-ea"/>
                <a:cs typeface="+mn-cs"/>
              </a:rPr>
              <a:t>​</a:t>
            </a:r>
          </a:p>
          <a:p>
            <a:pPr rtl="0" fontAlgn="base"/>
            <a:r>
              <a:rPr lang="en-US" sz="1200" b="0" i="0" kern="1200" dirty="0" smtClean="0">
                <a:solidFill>
                  <a:schemeClr val="tx1"/>
                </a:solidFill>
                <a:effectLst/>
                <a:latin typeface="+mn-lt"/>
                <a:ea typeface="+mn-ea"/>
                <a:cs typeface="+mn-cs"/>
              </a:rPr>
              <a:t>​</a:t>
            </a:r>
          </a:p>
          <a:p>
            <a:pPr rtl="0" fontAlgn="base"/>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 [9]. We examine five machine learning-based classifiers: decision tree (DT), linear discriminant analysis (LDA), naive </a:t>
            </a:r>
            <a:r>
              <a:rPr lang="en-US" sz="1200" b="0" i="0" u="none" strike="noStrike" kern="1200" dirty="0" err="1" smtClean="0">
                <a:solidFill>
                  <a:schemeClr val="tx1"/>
                </a:solidFill>
                <a:effectLst/>
                <a:latin typeface="+mn-lt"/>
                <a:ea typeface="+mn-ea"/>
                <a:cs typeface="+mn-cs"/>
              </a:rPr>
              <a:t>bayes</a:t>
            </a:r>
            <a:r>
              <a:rPr lang="en-US" sz="1200" b="0" i="0" u="none" strike="noStrike" kern="1200" dirty="0" smtClean="0">
                <a:solidFill>
                  <a:schemeClr val="tx1"/>
                </a:solidFill>
                <a:effectLst/>
                <a:latin typeface="+mn-lt"/>
                <a:ea typeface="+mn-ea"/>
                <a:cs typeface="+mn-cs"/>
              </a:rPr>
              <a:t> (NB), k nearest neighbors (</a:t>
            </a:r>
            <a:r>
              <a:rPr lang="en-US" sz="1200" b="0" i="0" u="none" strike="noStrike" kern="1200" dirty="0" err="1" smtClean="0">
                <a:solidFill>
                  <a:schemeClr val="tx1"/>
                </a:solidFill>
                <a:effectLst/>
                <a:latin typeface="+mn-lt"/>
                <a:ea typeface="+mn-ea"/>
                <a:cs typeface="+mn-cs"/>
              </a:rPr>
              <a:t>kNN</a:t>
            </a:r>
            <a:r>
              <a:rPr lang="en-US" sz="1200" b="0" i="0" u="none" strike="noStrike" kern="1200" dirty="0" smtClean="0">
                <a:solidFill>
                  <a:schemeClr val="tx1"/>
                </a:solidFill>
                <a:effectLst/>
                <a:latin typeface="+mn-lt"/>
                <a:ea typeface="+mn-ea"/>
                <a:cs typeface="+mn-cs"/>
              </a:rPr>
              <a:t>), and support vector machine (SVM), over six different smartphone positions: Hand-to-Hand (HH), Hand-to-Pocket (HP), Hand-to-Backpack (HB), </a:t>
            </a:r>
            <a:r>
              <a:rPr lang="en-US" sz="1200" b="0" i="0" u="none" strike="noStrike" kern="1200" dirty="0" err="1" smtClean="0">
                <a:solidFill>
                  <a:schemeClr val="tx1"/>
                </a:solidFill>
                <a:effectLst/>
                <a:latin typeface="+mn-lt"/>
                <a:ea typeface="+mn-ea"/>
                <a:cs typeface="+mn-cs"/>
              </a:rPr>
              <a:t>Pocketto</a:t>
            </a:r>
            <a:r>
              <a:rPr lang="en-US" sz="1200" b="0" i="0" u="none" strike="noStrike" kern="1200" dirty="0" smtClean="0">
                <a:solidFill>
                  <a:schemeClr val="tx1"/>
                </a:solidFill>
                <a:effectLst/>
                <a:latin typeface="+mn-lt"/>
                <a:ea typeface="+mn-ea"/>
                <a:cs typeface="+mn-cs"/>
              </a:rPr>
              <a:t>-Backpack (PB), Pocket-to-Pocket (PP), and Backpack-</a:t>
            </a:r>
            <a:r>
              <a:rPr lang="en-US" sz="1200" b="0" i="0" u="none" strike="noStrike" kern="1200" dirty="0" err="1" smtClean="0">
                <a:solidFill>
                  <a:schemeClr val="tx1"/>
                </a:solidFill>
                <a:effectLst/>
                <a:latin typeface="+mn-lt"/>
                <a:ea typeface="+mn-ea"/>
                <a:cs typeface="+mn-cs"/>
              </a:rPr>
              <a:t>toBackpack</a:t>
            </a:r>
            <a:r>
              <a:rPr lang="en-US" sz="1200" b="0" i="0" u="none" strike="noStrike" kern="1200" dirty="0" smtClean="0">
                <a:solidFill>
                  <a:schemeClr val="tx1"/>
                </a:solidFill>
                <a:effectLst/>
                <a:latin typeface="+mn-lt"/>
                <a:ea typeface="+mn-ea"/>
                <a:cs typeface="+mn-cs"/>
              </a:rPr>
              <a:t> (BB</a:t>
            </a:r>
            <a:r>
              <a:rPr lang="en-US" sz="1200" b="0" i="0" kern="1200" dirty="0" smtClean="0">
                <a:solidFill>
                  <a:schemeClr val="tx1"/>
                </a:solidFill>
                <a:effectLst/>
                <a:latin typeface="+mn-lt"/>
                <a:ea typeface="+mn-ea"/>
                <a:cs typeface="+mn-cs"/>
              </a:rPr>
              <a:t>​</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610886C-E3F6-467B-97C1-B23FBF757E76}" type="slidenum">
              <a:rPr lang="en-GB" smtClean="0"/>
              <a:t>24</a:t>
            </a:fld>
            <a:endParaRPr lang="en-GB"/>
          </a:p>
        </p:txBody>
      </p:sp>
    </p:spTree>
    <p:extLst>
      <p:ext uri="{BB962C8B-B14F-4D97-AF65-F5344CB8AC3E}">
        <p14:creationId xmlns:p14="http://schemas.microsoft.com/office/powerpoint/2010/main" val="11449038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An </a:t>
            </a:r>
            <a:r>
              <a:rPr lang="en-GB" sz="1200" kern="1200" dirty="0" err="1" smtClean="0">
                <a:solidFill>
                  <a:schemeClr val="tx1"/>
                </a:solidFill>
                <a:effectLst/>
                <a:latin typeface="+mn-lt"/>
                <a:ea typeface="+mn-ea"/>
                <a:cs typeface="+mn-cs"/>
              </a:rPr>
              <a:t>IoT</a:t>
            </a:r>
            <a:r>
              <a:rPr lang="en-GB" sz="1200" kern="1200" dirty="0" smtClean="0">
                <a:solidFill>
                  <a:schemeClr val="tx1"/>
                </a:solidFill>
                <a:effectLst/>
                <a:latin typeface="+mn-lt"/>
                <a:ea typeface="+mn-ea"/>
                <a:cs typeface="+mn-cs"/>
              </a:rPr>
              <a:t> smart device represents the edge component between the mobile devices and the hospital/authority. To meet the intended security and privacy goals, lightweight cryptographic protocols can be adopted to reduce the required computations. The exposure of the </a:t>
            </a:r>
            <a:r>
              <a:rPr lang="en-GB" sz="1200" kern="1200" dirty="0" err="1" smtClean="0">
                <a:solidFill>
                  <a:schemeClr val="tx1"/>
                </a:solidFill>
                <a:effectLst/>
                <a:latin typeface="+mn-lt"/>
                <a:ea typeface="+mn-ea"/>
                <a:cs typeface="+mn-cs"/>
              </a:rPr>
              <a:t>IoT</a:t>
            </a:r>
            <a:r>
              <a:rPr lang="en-GB" sz="1200" kern="1200" dirty="0" smtClean="0">
                <a:solidFill>
                  <a:schemeClr val="tx1"/>
                </a:solidFill>
                <a:effectLst/>
                <a:latin typeface="+mn-lt"/>
                <a:ea typeface="+mn-ea"/>
                <a:cs typeface="+mn-cs"/>
              </a:rPr>
              <a:t> smart devices equipped with BLE </a:t>
            </a:r>
            <a:r>
              <a:rPr lang="en-GB" sz="1200" kern="1200" dirty="0" err="1" smtClean="0">
                <a:solidFill>
                  <a:schemeClr val="tx1"/>
                </a:solidFill>
                <a:effectLst/>
                <a:latin typeface="+mn-lt"/>
                <a:ea typeface="+mn-ea"/>
                <a:cs typeface="+mn-cs"/>
              </a:rPr>
              <a:t>transiver</a:t>
            </a:r>
            <a:r>
              <a:rPr lang="en-GB" sz="1200" kern="1200" dirty="0" smtClean="0">
                <a:solidFill>
                  <a:schemeClr val="tx1"/>
                </a:solidFill>
                <a:effectLst/>
                <a:latin typeface="+mn-lt"/>
                <a:ea typeface="+mn-ea"/>
                <a:cs typeface="+mn-cs"/>
              </a:rPr>
              <a:t> to physical attacks is the most obvious concern in terms of security. As a result, no sensitive information, such as user beacons or private keys, should be stored in plaintext format. Furthermore, data at rest could be encrypted with the public key of the central authority and BLE-enabled devices should utilize a secure enclave to perform the necessary cryptographic operations, and all beacons (even when encrypted) should be erased as soon as they are received by the trusted authority.</a:t>
            </a:r>
          </a:p>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Replay and Relay Attacks generate a large number of false contacts such that, if one individual tests positive, the disclosure of his/her beacons will trigger many false positive alerts. Such attacks can be addressed such as the beacon generation protocol may incorporate certain cryptographic protocols to thwart replay attacks. And the trusted authority can analyse the collected data and identify fraudulent beacons.</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A610886C-E3F6-467B-97C1-B23FBF757E76}" type="slidenum">
              <a:rPr lang="en-GB" smtClean="0"/>
              <a:t>25</a:t>
            </a:fld>
            <a:endParaRPr lang="en-GB"/>
          </a:p>
        </p:txBody>
      </p:sp>
    </p:spTree>
    <p:extLst>
      <p:ext uri="{BB962C8B-B14F-4D97-AF65-F5344CB8AC3E}">
        <p14:creationId xmlns:p14="http://schemas.microsoft.com/office/powerpoint/2010/main" val="24491751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under the centralized and hybrid models, the misuse of the collected data could be the main privacy concern in Contact tracing protocols and applications. Indeed, a malicious insider with access to all beacons, locations, timestamps, and contact lists, can extract sensitive information about the underlying individuals (such as locations visited, routes, social contacts, etc.). Such attacks can be made less feasible by design if users do not submit their contact lists. Instead, all the beacons are aggregated at the distributed </a:t>
            </a:r>
            <a:r>
              <a:rPr lang="en-GB" sz="1200" kern="1200" dirty="0" err="1" smtClean="0">
                <a:solidFill>
                  <a:schemeClr val="tx1"/>
                </a:solidFill>
                <a:effectLst/>
                <a:latin typeface="+mn-lt"/>
                <a:ea typeface="+mn-ea"/>
                <a:cs typeface="+mn-cs"/>
              </a:rPr>
              <a:t>IoT</a:t>
            </a:r>
            <a:r>
              <a:rPr lang="en-GB" sz="1200" kern="1200" dirty="0" smtClean="0">
                <a:solidFill>
                  <a:schemeClr val="tx1"/>
                </a:solidFill>
                <a:effectLst/>
                <a:latin typeface="+mn-lt"/>
                <a:ea typeface="+mn-ea"/>
                <a:cs typeface="+mn-cs"/>
              </a:rPr>
              <a:t> devices, which make it much harder for an adversary to track individuals. </a:t>
            </a:r>
          </a:p>
          <a:p>
            <a:endParaRPr lang="en-GB" dirty="0"/>
          </a:p>
        </p:txBody>
      </p:sp>
      <p:sp>
        <p:nvSpPr>
          <p:cNvPr id="4" name="Slide Number Placeholder 3"/>
          <p:cNvSpPr>
            <a:spLocks noGrp="1"/>
          </p:cNvSpPr>
          <p:nvPr>
            <p:ph type="sldNum" sz="quarter" idx="10"/>
          </p:nvPr>
        </p:nvSpPr>
        <p:spPr/>
        <p:txBody>
          <a:bodyPr/>
          <a:lstStyle/>
          <a:p>
            <a:fld id="{A610886C-E3F6-467B-97C1-B23FBF757E76}" type="slidenum">
              <a:rPr lang="en-GB" smtClean="0"/>
              <a:t>26</a:t>
            </a:fld>
            <a:endParaRPr lang="en-GB"/>
          </a:p>
        </p:txBody>
      </p:sp>
    </p:spTree>
    <p:extLst>
      <p:ext uri="{BB962C8B-B14F-4D97-AF65-F5344CB8AC3E}">
        <p14:creationId xmlns:p14="http://schemas.microsoft.com/office/powerpoint/2010/main" val="2685838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1" i="0" u="none" strike="noStrike" kern="1200" dirty="0" smtClean="0">
                <a:solidFill>
                  <a:schemeClr val="tx1"/>
                </a:solidFill>
                <a:effectLst/>
                <a:latin typeface="+mn-lt"/>
                <a:ea typeface="+mn-ea"/>
                <a:cs typeface="+mn-cs"/>
              </a:rPr>
              <a:t>SARS-CoV-2: Severe acute respiratory syndrome coronavirus 2</a:t>
            </a:r>
            <a:r>
              <a:rPr lang="en-GB" sz="1200" b="0" i="0" u="none" strike="noStrike" kern="1200" dirty="0" smtClean="0">
                <a:solidFill>
                  <a:schemeClr val="tx1"/>
                </a:solidFill>
                <a:effectLst/>
                <a:latin typeface="+mn-lt"/>
                <a:ea typeface="+mn-ea"/>
                <a:cs typeface="+mn-cs"/>
              </a:rPr>
              <a:t>a severe global pandemic </a:t>
            </a:r>
            <a:r>
              <a:rPr lang="en-US" sz="1200" b="0" i="0" kern="1200" dirty="0" smtClean="0">
                <a:solidFill>
                  <a:schemeClr val="tx1"/>
                </a:solidFill>
                <a:effectLst/>
                <a:latin typeface="+mn-lt"/>
                <a:ea typeface="+mn-ea"/>
                <a:cs typeface="+mn-cs"/>
              </a:rPr>
              <a:t>​</a:t>
            </a:r>
          </a:p>
          <a:p>
            <a:pPr rtl="0" fontAlgn="base"/>
            <a:r>
              <a:rPr lang="en-GB" sz="1200" b="0" i="0" u="none" strike="noStrike" kern="1200" dirty="0" smtClean="0">
                <a:solidFill>
                  <a:schemeClr val="tx1"/>
                </a:solidFill>
                <a:effectLst/>
                <a:latin typeface="+mn-lt"/>
                <a:ea typeface="+mn-ea"/>
                <a:cs typeface="+mn-cs"/>
              </a:rPr>
              <a:t>botched down the world’s economy</a:t>
            </a:r>
            <a:r>
              <a:rPr lang="en-US" sz="1200" b="0" i="0" kern="1200" dirty="0" smtClean="0">
                <a:solidFill>
                  <a:schemeClr val="tx1"/>
                </a:solidFill>
                <a:effectLst/>
                <a:latin typeface="+mn-lt"/>
                <a:ea typeface="+mn-ea"/>
                <a:cs typeface="+mn-cs"/>
              </a:rPr>
              <a:t>​</a:t>
            </a:r>
          </a:p>
          <a:p>
            <a:pPr rtl="0" fontAlgn="base"/>
            <a:r>
              <a:rPr lang="en-GB" sz="1200" b="0" i="0" u="none" strike="noStrike" kern="1200" dirty="0" smtClean="0">
                <a:solidFill>
                  <a:schemeClr val="tx1"/>
                </a:solidFill>
                <a:effectLst/>
                <a:latin typeface="+mn-lt"/>
                <a:ea typeface="+mn-ea"/>
                <a:cs typeface="+mn-cs"/>
              </a:rPr>
              <a:t>Negative impact on human mobility</a:t>
            </a:r>
            <a:r>
              <a:rPr lang="en-US" sz="1200" b="0" i="0" kern="1200" dirty="0" smtClean="0">
                <a:solidFill>
                  <a:schemeClr val="tx1"/>
                </a:solidFill>
                <a:effectLst/>
                <a:latin typeface="+mn-lt"/>
                <a:ea typeface="+mn-ea"/>
                <a:cs typeface="+mn-cs"/>
              </a:rPr>
              <a:t>​</a:t>
            </a:r>
          </a:p>
          <a:p>
            <a:pPr rtl="0" fontAlgn="base"/>
            <a:r>
              <a:rPr lang="en-GB" sz="1200" b="1" i="0" u="none" strike="noStrike" kern="1200" dirty="0" smtClean="0">
                <a:solidFill>
                  <a:schemeClr val="tx1"/>
                </a:solidFill>
                <a:effectLst/>
                <a:latin typeface="+mn-lt"/>
                <a:ea typeface="+mn-ea"/>
                <a:cs typeface="+mn-cs"/>
              </a:rPr>
              <a:t>preventive measures </a:t>
            </a:r>
            <a:r>
              <a:rPr lang="en-GB" sz="1200" b="0" i="0" u="none" strike="noStrike" kern="1200" dirty="0" smtClean="0">
                <a:solidFill>
                  <a:schemeClr val="tx1"/>
                </a:solidFill>
                <a:effectLst/>
                <a:latin typeface="+mn-lt"/>
                <a:ea typeface="+mn-ea"/>
                <a:cs typeface="+mn-cs"/>
              </a:rPr>
              <a:t>are suggested to Governments are smart lockdown social Distancing And Contact Tracing </a:t>
            </a:r>
            <a:r>
              <a:rPr lang="en-US" sz="1200" b="0" i="0" kern="1200" dirty="0" smtClean="0">
                <a:solidFill>
                  <a:schemeClr val="tx1"/>
                </a:solidFill>
                <a:effectLst/>
                <a:latin typeface="+mn-lt"/>
                <a:ea typeface="+mn-ea"/>
                <a:cs typeface="+mn-cs"/>
              </a:rPr>
              <a:t>​</a:t>
            </a:r>
          </a:p>
          <a:p>
            <a:pPr rtl="0" fontAlgn="base"/>
            <a:r>
              <a:rPr lang="en-GB" sz="1200" b="0" i="0" u="none" strike="noStrike" kern="1200" dirty="0" smtClean="0">
                <a:solidFill>
                  <a:schemeClr val="tx1"/>
                </a:solidFill>
                <a:effectLst/>
                <a:latin typeface="+mn-lt"/>
                <a:ea typeface="+mn-ea"/>
                <a:cs typeface="+mn-cs"/>
              </a:rPr>
              <a:t>And For </a:t>
            </a:r>
            <a:r>
              <a:rPr lang="en-GB" sz="1200" b="0" i="0" u="none" strike="noStrike" kern="1200" dirty="0" err="1" smtClean="0">
                <a:solidFill>
                  <a:schemeClr val="tx1"/>
                </a:solidFill>
                <a:effectLst/>
                <a:latin typeface="+mn-lt"/>
                <a:ea typeface="+mn-ea"/>
                <a:cs typeface="+mn-cs"/>
              </a:rPr>
              <a:t>medicial</a:t>
            </a:r>
            <a:r>
              <a:rPr lang="en-GB" sz="1200" b="0" i="0" u="none" strike="noStrike" kern="1200" dirty="0" smtClean="0">
                <a:solidFill>
                  <a:schemeClr val="tx1"/>
                </a:solidFill>
                <a:effectLst/>
                <a:latin typeface="+mn-lt"/>
                <a:ea typeface="+mn-ea"/>
                <a:cs typeface="+mn-cs"/>
              </a:rPr>
              <a:t> Staff it is Advised to Wear mask </a:t>
            </a:r>
            <a:r>
              <a:rPr lang="en-GB" sz="1200" b="0" i="0" u="none" strike="noStrike" kern="1200" dirty="0" err="1" smtClean="0">
                <a:solidFill>
                  <a:schemeClr val="tx1"/>
                </a:solidFill>
                <a:effectLst/>
                <a:latin typeface="+mn-lt"/>
                <a:ea typeface="+mn-ea"/>
                <a:cs typeface="+mn-cs"/>
              </a:rPr>
              <a:t>snatize</a:t>
            </a:r>
            <a:r>
              <a:rPr lang="en-GB" sz="1200" b="0" i="0" u="none" strike="noStrike" kern="1200" dirty="0" smtClean="0">
                <a:solidFill>
                  <a:schemeClr val="tx1"/>
                </a:solidFill>
                <a:effectLst/>
                <a:latin typeface="+mn-lt"/>
                <a:ea typeface="+mn-ea"/>
                <a:cs typeface="+mn-cs"/>
              </a:rPr>
              <a:t> the hand and </a:t>
            </a:r>
            <a:r>
              <a:rPr lang="en-GB" sz="1200" b="0" i="0" u="none" strike="noStrike" kern="1200" dirty="0" err="1" smtClean="0">
                <a:solidFill>
                  <a:schemeClr val="tx1"/>
                </a:solidFill>
                <a:effectLst/>
                <a:latin typeface="+mn-lt"/>
                <a:ea typeface="+mn-ea"/>
                <a:cs typeface="+mn-cs"/>
              </a:rPr>
              <a:t>maitian</a:t>
            </a:r>
            <a:r>
              <a:rPr lang="en-GB" sz="1200" b="0" i="0" u="none" strike="noStrike" kern="1200" dirty="0" smtClean="0">
                <a:solidFill>
                  <a:schemeClr val="tx1"/>
                </a:solidFill>
                <a:effectLst/>
                <a:latin typeface="+mn-lt"/>
                <a:ea typeface="+mn-ea"/>
                <a:cs typeface="+mn-cs"/>
              </a:rPr>
              <a:t> the Hygiene is advised </a:t>
            </a:r>
            <a:r>
              <a:rPr lang="en-US" sz="1200" b="0" i="0" kern="1200" dirty="0" smtClean="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A610886C-E3F6-467B-97C1-B23FBF757E76}" type="slidenum">
              <a:rPr lang="en-GB" smtClean="0"/>
              <a:t>3</a:t>
            </a:fld>
            <a:endParaRPr lang="en-GB"/>
          </a:p>
        </p:txBody>
      </p:sp>
    </p:spTree>
    <p:extLst>
      <p:ext uri="{BB962C8B-B14F-4D97-AF65-F5344CB8AC3E}">
        <p14:creationId xmlns:p14="http://schemas.microsoft.com/office/powerpoint/2010/main" val="1897835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1" i="1" u="none" strike="noStrike" kern="1200" dirty="0" smtClean="0">
                <a:solidFill>
                  <a:schemeClr val="tx1"/>
                </a:solidFill>
                <a:effectLst/>
                <a:latin typeface="+mn-lt"/>
                <a:ea typeface="+mn-ea"/>
                <a:cs typeface="+mn-cs"/>
              </a:rPr>
              <a:t>contact tracing is </a:t>
            </a:r>
            <a:r>
              <a:rPr lang="en-US" sz="1200" b="1" i="0" u="none" strike="noStrike" kern="1200" dirty="0" smtClean="0">
                <a:solidFill>
                  <a:schemeClr val="tx1"/>
                </a:solidFill>
                <a:effectLst/>
                <a:latin typeface="+mn-lt"/>
                <a:ea typeface="+mn-ea"/>
                <a:cs typeface="+mn-cs"/>
              </a:rPr>
              <a:t>  to identify, track, and inform the past contacts of an infectious person </a:t>
            </a:r>
            <a:r>
              <a:rPr lang="en-GB" sz="1200" b="1" i="0" u="none" strike="noStrike" kern="1200" dirty="0" smtClean="0">
                <a:solidFill>
                  <a:schemeClr val="tx1"/>
                </a:solidFill>
                <a:effectLst/>
                <a:latin typeface="+mn-lt"/>
                <a:ea typeface="+mn-ea"/>
                <a:cs typeface="+mn-cs"/>
              </a:rPr>
              <a:t>to support the early identification of new cases among the population.</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And help to contain outbreaks of dieses like </a:t>
            </a:r>
            <a:r>
              <a:rPr lang="en-US" sz="1200" b="0" i="0" u="none" strike="noStrike" kern="1200" dirty="0" err="1" smtClean="0">
                <a:solidFill>
                  <a:schemeClr val="tx1"/>
                </a:solidFill>
                <a:effectLst/>
                <a:latin typeface="+mn-lt"/>
                <a:ea typeface="+mn-ea"/>
                <a:cs typeface="+mn-cs"/>
              </a:rPr>
              <a:t>Covid</a:t>
            </a:r>
            <a:r>
              <a:rPr lang="en-US" sz="1200" b="0" i="0" u="none" strike="noStrike" kern="1200" dirty="0" smtClean="0">
                <a:solidFill>
                  <a:schemeClr val="tx1"/>
                </a:solidFill>
                <a:effectLst/>
                <a:latin typeface="+mn-lt"/>
                <a:ea typeface="+mn-ea"/>
                <a:cs typeface="+mn-cs"/>
              </a:rPr>
              <a:t> 19 Once contacts are  identified, the person could be asked to self-isolate for safety measures</a:t>
            </a:r>
            <a:r>
              <a:rPr lang="en-US" sz="1200" b="0" i="0" kern="1200" dirty="0" smtClean="0">
                <a:solidFill>
                  <a:schemeClr val="tx1"/>
                </a:solidFill>
                <a:effectLst/>
                <a:latin typeface="+mn-lt"/>
                <a:ea typeface="+mn-ea"/>
                <a:cs typeface="+mn-cs"/>
              </a:rPr>
              <a:t>​</a:t>
            </a:r>
          </a:p>
          <a:p>
            <a:pPr rtl="0" fontAlgn="base"/>
            <a:r>
              <a:rPr lang="en-GB" sz="1200" kern="1200" dirty="0" smtClean="0">
                <a:solidFill>
                  <a:schemeClr val="tx1"/>
                </a:solidFill>
                <a:effectLst/>
                <a:latin typeface="+mn-lt"/>
                <a:ea typeface="+mn-ea"/>
                <a:cs typeface="+mn-cs"/>
              </a:rPr>
              <a:t>Traditional approaches of contact tracing i.e. ‘manual’</a:t>
            </a:r>
            <a:r>
              <a:rPr lang="en-GB" sz="1200" i="1" kern="1200" dirty="0" smtClean="0">
                <a:solidFill>
                  <a:schemeClr val="tx1"/>
                </a:solidFill>
                <a:effectLst/>
                <a:latin typeface="+mn-lt"/>
                <a:ea typeface="+mn-ea"/>
                <a:cs typeface="+mn-cs"/>
              </a:rPr>
              <a:t> &amp; ‘semi-manual, are </a:t>
            </a:r>
            <a:r>
              <a:rPr lang="en-GB" sz="1200" kern="1200" dirty="0" smtClean="0">
                <a:solidFill>
                  <a:schemeClr val="tx1"/>
                </a:solidFill>
                <a:effectLst/>
                <a:latin typeface="+mn-lt"/>
                <a:ea typeface="+mn-ea"/>
                <a:cs typeface="+mn-cs"/>
              </a:rPr>
              <a:t>extremely time-consuming, inefficient, highly error-prone, and not scalable.</a:t>
            </a:r>
            <a:endParaRPr lang="en-US" sz="1200" b="0"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610886C-E3F6-467B-97C1-B23FBF757E76}" type="slidenum">
              <a:rPr lang="en-GB" smtClean="0"/>
              <a:t>4</a:t>
            </a:fld>
            <a:endParaRPr lang="en-GB"/>
          </a:p>
        </p:txBody>
      </p:sp>
    </p:spTree>
    <p:extLst>
      <p:ext uri="{BB962C8B-B14F-4D97-AF65-F5344CB8AC3E}">
        <p14:creationId xmlns:p14="http://schemas.microsoft.com/office/powerpoint/2010/main" val="371362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smtClean="0">
                <a:solidFill>
                  <a:schemeClr val="tx1"/>
                </a:solidFill>
                <a:effectLst/>
                <a:latin typeface="+mn-lt"/>
                <a:ea typeface="+mn-ea"/>
                <a:cs typeface="+mn-cs"/>
              </a:rPr>
              <a:t>Digital Contact Tracing through Smart phone because Billions Of Smart phone user are in the </a:t>
            </a:r>
            <a:r>
              <a:rPr lang="en-US" sz="1200" b="0" i="0" u="none" strike="noStrike" kern="1200" dirty="0" err="1" smtClean="0">
                <a:solidFill>
                  <a:schemeClr val="tx1"/>
                </a:solidFill>
                <a:effectLst/>
                <a:latin typeface="+mn-lt"/>
                <a:ea typeface="+mn-ea"/>
                <a:cs typeface="+mn-cs"/>
              </a:rPr>
              <a:t>Gloab</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smartphones have become an intimate device in our everyday life. we always carry </a:t>
            </a:r>
            <a:r>
              <a:rPr lang="en-US" sz="1200" b="0" i="0" u="none" strike="noStrike" kern="1200" dirty="0" err="1" smtClean="0">
                <a:solidFill>
                  <a:schemeClr val="tx1"/>
                </a:solidFill>
                <a:effectLst/>
                <a:latin typeface="+mn-lt"/>
                <a:ea typeface="+mn-ea"/>
                <a:cs typeface="+mn-cs"/>
              </a:rPr>
              <a:t>th</a:t>
            </a:r>
            <a:r>
              <a:rPr lang="en-US" sz="1200" b="0" i="0" u="none" strike="noStrike" kern="1200" dirty="0" smtClean="0">
                <a:solidFill>
                  <a:schemeClr val="tx1"/>
                </a:solidFill>
                <a:effectLst/>
                <a:latin typeface="+mn-lt"/>
                <a:ea typeface="+mn-ea"/>
                <a:cs typeface="+mn-cs"/>
              </a:rPr>
              <a:t> on public In this way, smartphones are the best choice for contact tracing, in which the tracing is only performed when the user is in the public space. At any time, no location or any other information regarding the users is collected or transmitted</a:t>
            </a:r>
            <a:r>
              <a:rPr lang="en-US" sz="1200" b="0" i="0" kern="1200" dirty="0" smtClean="0">
                <a:solidFill>
                  <a:schemeClr val="tx1"/>
                </a:solidFill>
                <a:effectLst/>
                <a:latin typeface="+mn-lt"/>
                <a:ea typeface="+mn-ea"/>
                <a:cs typeface="+mn-cs"/>
              </a:rPr>
              <a:t>​</a:t>
            </a:r>
          </a:p>
          <a:p>
            <a:pPr rtl="0" fontAlgn="base"/>
            <a:r>
              <a:rPr lang="en-US" sz="1200" b="1" i="0" u="none" strike="noStrike" kern="1200" dirty="0" smtClean="0">
                <a:solidFill>
                  <a:schemeClr val="tx1"/>
                </a:solidFill>
                <a:effectLst/>
                <a:latin typeface="+mn-lt"/>
                <a:ea typeface="+mn-ea"/>
                <a:cs typeface="+mn-cs"/>
              </a:rPr>
              <a:t>smart contact tracing </a:t>
            </a:r>
            <a:r>
              <a:rPr lang="en-US" sz="1200" b="0" i="0" u="none" strike="noStrike" kern="1200" dirty="0" smtClean="0">
                <a:solidFill>
                  <a:schemeClr val="tx1"/>
                </a:solidFill>
                <a:effectLst/>
                <a:latin typeface="+mn-lt"/>
                <a:ea typeface="+mn-ea"/>
                <a:cs typeface="+mn-cs"/>
              </a:rPr>
              <a:t>(SCT) system is  introduced by exploiting the Bluetooth Low Energy (BLE)  signals on smartphones. BLE is readily available on many smartphones making it ideal for the introduced system</a:t>
            </a:r>
            <a:r>
              <a:rPr lang="en-US" sz="1200" b="0" i="0" kern="1200" dirty="0" smtClean="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A610886C-E3F6-467B-97C1-B23FBF757E76}" type="slidenum">
              <a:rPr lang="en-GB" smtClean="0"/>
              <a:t>5</a:t>
            </a:fld>
            <a:endParaRPr lang="en-GB"/>
          </a:p>
        </p:txBody>
      </p:sp>
    </p:spTree>
    <p:extLst>
      <p:ext uri="{BB962C8B-B14F-4D97-AF65-F5344CB8AC3E}">
        <p14:creationId xmlns:p14="http://schemas.microsoft.com/office/powerpoint/2010/main" val="2675799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smtClean="0">
                <a:solidFill>
                  <a:schemeClr val="tx1"/>
                </a:solidFill>
                <a:effectLst/>
                <a:latin typeface="+mn-lt"/>
                <a:ea typeface="+mn-ea"/>
                <a:cs typeface="+mn-cs"/>
              </a:rPr>
              <a:t>Here are three </a:t>
            </a:r>
            <a:r>
              <a:rPr lang="en-US" sz="1200" b="0" i="0" u="none" strike="noStrike" kern="1200" dirty="0" err="1" smtClean="0">
                <a:solidFill>
                  <a:schemeClr val="tx1"/>
                </a:solidFill>
                <a:effectLst/>
                <a:latin typeface="+mn-lt"/>
                <a:ea typeface="+mn-ea"/>
                <a:cs typeface="+mn-cs"/>
              </a:rPr>
              <a:t>senarios</a:t>
            </a:r>
            <a:r>
              <a:rPr lang="en-US" sz="1200" b="0" i="0" u="none" strike="noStrike" kern="1200" dirty="0" smtClean="0">
                <a:solidFill>
                  <a:schemeClr val="tx1"/>
                </a:solidFill>
                <a:effectLst/>
                <a:latin typeface="+mn-lt"/>
                <a:ea typeface="+mn-ea"/>
                <a:cs typeface="+mn-cs"/>
              </a:rPr>
              <a:t> of </a:t>
            </a:r>
            <a:r>
              <a:rPr lang="en-US" sz="1200" b="0" i="0" u="none" strike="noStrike" kern="1200" dirty="0" err="1" smtClean="0">
                <a:solidFill>
                  <a:schemeClr val="tx1"/>
                </a:solidFill>
                <a:effectLst/>
                <a:latin typeface="+mn-lt"/>
                <a:ea typeface="+mn-ea"/>
                <a:cs typeface="+mn-cs"/>
              </a:rPr>
              <a:t>Surivillance</a:t>
            </a:r>
            <a:r>
              <a:rPr lang="en-US" sz="1200" b="0" i="0" u="none" strike="noStrike" kern="1200" dirty="0" smtClean="0">
                <a:solidFill>
                  <a:schemeClr val="tx1"/>
                </a:solidFill>
                <a:effectLst/>
                <a:latin typeface="+mn-lt"/>
                <a:ea typeface="+mn-ea"/>
                <a:cs typeface="+mn-cs"/>
              </a:rPr>
              <a:t> : out of them 2 are part of this seminar paper</a:t>
            </a:r>
            <a:r>
              <a:rPr lang="en-US" sz="1200" b="0" i="0" kern="1200" dirty="0" smtClean="0">
                <a:solidFill>
                  <a:schemeClr val="tx1"/>
                </a:solidFill>
                <a:effectLst/>
                <a:latin typeface="+mn-lt"/>
                <a:ea typeface="+mn-ea"/>
                <a:cs typeface="+mn-cs"/>
              </a:rPr>
              <a:t>​</a:t>
            </a:r>
          </a:p>
          <a:p>
            <a:pPr rtl="0" fontAlgn="base"/>
            <a:r>
              <a:rPr lang="en-US" sz="1200" b="1" i="0" u="none" strike="noStrike" kern="1200" dirty="0" smtClean="0">
                <a:solidFill>
                  <a:schemeClr val="tx1"/>
                </a:solidFill>
                <a:effectLst/>
                <a:latin typeface="+mn-lt"/>
                <a:ea typeface="+mn-ea"/>
                <a:cs typeface="+mn-cs"/>
              </a:rPr>
              <a:t>1st. Signature generation</a:t>
            </a:r>
            <a:r>
              <a:rPr lang="en-US" sz="1200" b="0" i="0" u="none" strike="noStrike" kern="1200" dirty="0" smtClean="0">
                <a:solidFill>
                  <a:schemeClr val="tx1"/>
                </a:solidFill>
                <a:effectLst/>
                <a:latin typeface="+mn-lt"/>
                <a:ea typeface="+mn-ea"/>
                <a:cs typeface="+mn-cs"/>
              </a:rPr>
              <a:t>: The smartphone scans for the environmental features like timestamp and random number to generate a unique signature that can be advertising payload or called encounter message which . The signature will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be updated every few minutes </a:t>
            </a:r>
            <a:r>
              <a:rPr lang="en-US" sz="1200" b="0" i="0" kern="1200" dirty="0" smtClean="0">
                <a:solidFill>
                  <a:schemeClr val="tx1"/>
                </a:solidFill>
                <a:effectLst/>
                <a:latin typeface="+mn-lt"/>
                <a:ea typeface="+mn-ea"/>
                <a:cs typeface="+mn-cs"/>
              </a:rPr>
              <a:t>​</a:t>
            </a:r>
          </a:p>
          <a:p>
            <a:pPr rtl="0" fontAlgn="base"/>
            <a:r>
              <a:rPr lang="en-US" sz="1200" b="1" i="0" u="none" strike="noStrike" kern="1200" dirty="0" smtClean="0">
                <a:solidFill>
                  <a:schemeClr val="tx1"/>
                </a:solidFill>
                <a:effectLst/>
                <a:latin typeface="+mn-lt"/>
                <a:ea typeface="+mn-ea"/>
                <a:cs typeface="+mn-cs"/>
              </a:rPr>
              <a:t>ii. Signature broadcasting</a:t>
            </a:r>
            <a:r>
              <a:rPr lang="en-US" sz="1200" b="0" i="0" u="none" strike="noStrike" kern="1200" dirty="0" smtClean="0">
                <a:solidFill>
                  <a:schemeClr val="tx1"/>
                </a:solidFill>
                <a:effectLst/>
                <a:latin typeface="+mn-lt"/>
                <a:ea typeface="+mn-ea"/>
                <a:cs typeface="+mn-cs"/>
              </a:rPr>
              <a:t>: The smartphone broadcasts the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advertising packet containing the unique signature </a:t>
            </a:r>
            <a:r>
              <a:rPr lang="en-US" sz="1200" b="0" i="0" u="none" strike="noStrike" kern="1200" dirty="0" err="1" smtClean="0">
                <a:solidFill>
                  <a:schemeClr val="tx1"/>
                </a:solidFill>
                <a:effectLst/>
                <a:latin typeface="+mn-lt"/>
                <a:ea typeface="+mn-ea"/>
                <a:cs typeface="+mn-cs"/>
              </a:rPr>
              <a:t>pe</a:t>
            </a:r>
            <a:r>
              <a:rPr lang="en-US" sz="1200" b="0" i="0" kern="1200" dirty="0" smtClean="0">
                <a:solidFill>
                  <a:schemeClr val="tx1"/>
                </a:solidFill>
                <a:effectLst/>
                <a:latin typeface="+mn-lt"/>
                <a:ea typeface="+mn-ea"/>
                <a:cs typeface="+mn-cs"/>
              </a:rPr>
              <a:t>​</a:t>
            </a:r>
          </a:p>
          <a:p>
            <a:pPr rtl="0" fontAlgn="base"/>
            <a:r>
              <a:rPr lang="en-US" sz="1200" b="0" i="0" u="none" strike="noStrike" kern="1200" dirty="0" err="1" smtClean="0">
                <a:solidFill>
                  <a:schemeClr val="tx1"/>
                </a:solidFill>
                <a:effectLst/>
                <a:latin typeface="+mn-lt"/>
                <a:ea typeface="+mn-ea"/>
                <a:cs typeface="+mn-cs"/>
              </a:rPr>
              <a:t>riodically</a:t>
            </a:r>
            <a:r>
              <a:rPr lang="en-US" sz="1200" b="0" i="0" u="none" strike="noStrike" kern="1200" dirty="0" smtClean="0">
                <a:solidFill>
                  <a:schemeClr val="tx1"/>
                </a:solidFill>
                <a:effectLst/>
                <a:latin typeface="+mn-lt"/>
                <a:ea typeface="+mn-ea"/>
                <a:cs typeface="+mn-cs"/>
              </a:rPr>
              <a:t> according to the advertising interval of </a:t>
            </a:r>
            <a:r>
              <a:rPr lang="en-US" sz="1200" b="0" i="1" u="none" strike="noStrike" kern="1200" dirty="0" smtClean="0">
                <a:solidFill>
                  <a:schemeClr val="tx1"/>
                </a:solidFill>
                <a:effectLst/>
                <a:latin typeface="+mn-lt"/>
                <a:ea typeface="+mn-ea"/>
                <a:cs typeface="+mn-cs"/>
              </a:rPr>
              <a:t>Ta</a:t>
            </a:r>
            <a:r>
              <a:rPr lang="en-US" sz="1200" b="0" i="0" u="none" strike="noStrike" kern="12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The packet is broadcasted through the non-connectable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advertising channels. </a:t>
            </a:r>
            <a:r>
              <a:rPr lang="en-US" sz="1200" b="0" i="0" kern="1200" dirty="0" smtClean="0">
                <a:solidFill>
                  <a:schemeClr val="tx1"/>
                </a:solidFill>
                <a:effectLst/>
                <a:latin typeface="+mn-lt"/>
                <a:ea typeface="+mn-ea"/>
                <a:cs typeface="+mn-cs"/>
              </a:rPr>
              <a:t>​</a:t>
            </a:r>
          </a:p>
          <a:p>
            <a:pPr rtl="0" fontAlgn="base"/>
            <a:r>
              <a:rPr lang="en-US" sz="1200" b="1" i="0" u="none" strike="noStrike" kern="1200" dirty="0" smtClean="0">
                <a:solidFill>
                  <a:schemeClr val="tx1"/>
                </a:solidFill>
                <a:effectLst/>
                <a:latin typeface="+mn-lt"/>
                <a:ea typeface="+mn-ea"/>
                <a:cs typeface="+mn-cs"/>
              </a:rPr>
              <a:t>iii. Signatures Observation</a:t>
            </a:r>
            <a:r>
              <a:rPr lang="en-US" sz="1200" b="0" i="0" u="none" strike="noStrike" kern="1200" dirty="0" smtClean="0">
                <a:solidFill>
                  <a:schemeClr val="tx1"/>
                </a:solidFill>
                <a:effectLst/>
                <a:latin typeface="+mn-lt"/>
                <a:ea typeface="+mn-ea"/>
                <a:cs typeface="+mn-cs"/>
              </a:rPr>
              <a:t>: The smartphone scans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advertising channels to listen for the advertising packet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broadcast by the neighboring smartphones In The scanning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is performed in between the broadcasting event.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iv. Proximity sensing: The smartphone measures the RSS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values and uses them to estimate how close it is to the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neighboring smartphones. It is assumed to be in proximity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when the distance is less than 2 m.</a:t>
            </a:r>
            <a:r>
              <a:rPr lang="en-US" sz="1200" b="0" i="0" kern="1200" dirty="0" smtClean="0">
                <a:solidFill>
                  <a:schemeClr val="tx1"/>
                </a:solidFill>
                <a:effectLst/>
                <a:latin typeface="+mn-lt"/>
                <a:ea typeface="+mn-ea"/>
                <a:cs typeface="+mn-cs"/>
              </a:rPr>
              <a:t>​</a:t>
            </a:r>
          </a:p>
          <a:p>
            <a:pPr rtl="0" fontAlgn="base"/>
            <a:r>
              <a:rPr lang="en-US" sz="1200" b="1" i="0" u="none" strike="noStrike" kern="1200" dirty="0" smtClean="0">
                <a:solidFill>
                  <a:schemeClr val="tx1"/>
                </a:solidFill>
                <a:effectLst/>
                <a:latin typeface="+mn-lt"/>
                <a:ea typeface="+mn-ea"/>
                <a:cs typeface="+mn-cs"/>
              </a:rPr>
              <a:t>4th Physical distancing alert: </a:t>
            </a:r>
            <a:r>
              <a:rPr lang="en-US" sz="1200" b="0" i="0" u="none" strike="noStrike" kern="1200" dirty="0" smtClean="0">
                <a:solidFill>
                  <a:schemeClr val="tx1"/>
                </a:solidFill>
                <a:effectLst/>
                <a:latin typeface="+mn-lt"/>
                <a:ea typeface="+mn-ea"/>
                <a:cs typeface="+mn-cs"/>
              </a:rPr>
              <a:t>The smartphone triggers a real</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time alert to warn the user to keep a healthy distance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from nearby users when it detects any physical distancing </a:t>
            </a:r>
            <a:r>
              <a:rPr lang="en-US" sz="1200" b="0" i="0" kern="1200" dirty="0" smtClean="0">
                <a:solidFill>
                  <a:schemeClr val="tx1"/>
                </a:solidFill>
                <a:effectLst/>
                <a:latin typeface="+mn-lt"/>
                <a:ea typeface="+mn-ea"/>
                <a:cs typeface="+mn-cs"/>
              </a:rPr>
              <a:t>​</a:t>
            </a:r>
          </a:p>
          <a:p>
            <a:pPr rtl="0" fontAlgn="base"/>
            <a:r>
              <a:rPr lang="en-US" sz="1200" b="0" i="0" u="none" strike="noStrike" kern="1200" dirty="0" smtClean="0">
                <a:solidFill>
                  <a:schemeClr val="tx1"/>
                </a:solidFill>
                <a:effectLst/>
                <a:latin typeface="+mn-lt"/>
                <a:ea typeface="+mn-ea"/>
                <a:cs typeface="+mn-cs"/>
              </a:rPr>
              <a:t>Violation</a:t>
            </a:r>
            <a:r>
              <a:rPr lang="en-US" sz="1200" b="0" i="0" kern="1200" dirty="0" smtClean="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A610886C-E3F6-467B-97C1-B23FBF757E76}" type="slidenum">
              <a:rPr lang="en-GB" smtClean="0"/>
              <a:t>6</a:t>
            </a:fld>
            <a:endParaRPr lang="en-GB"/>
          </a:p>
        </p:txBody>
      </p:sp>
    </p:spTree>
    <p:extLst>
      <p:ext uri="{BB962C8B-B14F-4D97-AF65-F5344CB8AC3E}">
        <p14:creationId xmlns:p14="http://schemas.microsoft.com/office/powerpoint/2010/main" val="7352730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smtClean="0">
                <a:solidFill>
                  <a:schemeClr val="tx1"/>
                </a:solidFill>
                <a:effectLst/>
                <a:latin typeface="+mn-lt"/>
                <a:ea typeface="+mn-ea"/>
                <a:cs typeface="+mn-cs"/>
              </a:rPr>
              <a:t>Centralized and Decentralized comes into Question when we are discussing about the data security and privacy preference During the process of Contact Tracing </a:t>
            </a:r>
            <a:r>
              <a:rPr lang="en-GB" sz="1200" b="0" i="0" kern="1200" dirty="0" smtClean="0">
                <a:solidFill>
                  <a:schemeClr val="tx1"/>
                </a:solidFill>
                <a:effectLst/>
                <a:latin typeface="+mn-lt"/>
                <a:ea typeface="+mn-ea"/>
                <a:cs typeface="+mn-cs"/>
              </a:rPr>
              <a:t>​</a:t>
            </a:r>
            <a:endParaRPr lang="en-GB" dirty="0"/>
          </a:p>
        </p:txBody>
      </p:sp>
      <p:sp>
        <p:nvSpPr>
          <p:cNvPr id="4" name="Slide Number Placeholder 3"/>
          <p:cNvSpPr>
            <a:spLocks noGrp="1"/>
          </p:cNvSpPr>
          <p:nvPr>
            <p:ph type="sldNum" sz="quarter" idx="10"/>
          </p:nvPr>
        </p:nvSpPr>
        <p:spPr/>
        <p:txBody>
          <a:bodyPr/>
          <a:lstStyle/>
          <a:p>
            <a:fld id="{A610886C-E3F6-467B-97C1-B23FBF757E76}" type="slidenum">
              <a:rPr lang="en-GB" smtClean="0"/>
              <a:t>7</a:t>
            </a:fld>
            <a:endParaRPr lang="en-GB"/>
          </a:p>
        </p:txBody>
      </p:sp>
    </p:spTree>
    <p:extLst>
      <p:ext uri="{BB962C8B-B14F-4D97-AF65-F5344CB8AC3E}">
        <p14:creationId xmlns:p14="http://schemas.microsoft.com/office/powerpoint/2010/main" val="2090533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u="sng" dirty="0" err="1" smtClean="0">
                <a:solidFill>
                  <a:srgbClr val="FF0000"/>
                </a:solidFill>
              </a:rPr>
              <a:t>Esko</a:t>
            </a:r>
            <a:r>
              <a:rPr lang="en-GB" u="sng" dirty="0" smtClean="0">
                <a:solidFill>
                  <a:srgbClr val="FF0000"/>
                </a:solidFill>
              </a:rPr>
              <a:t> </a:t>
            </a:r>
            <a:r>
              <a:rPr lang="en-GB" u="sng" dirty="0" err="1" smtClean="0">
                <a:solidFill>
                  <a:srgbClr val="FF0000"/>
                </a:solidFill>
              </a:rPr>
              <a:t>mt</a:t>
            </a:r>
            <a:r>
              <a:rPr lang="en-GB" u="sng" dirty="0" smtClean="0">
                <a:solidFill>
                  <a:srgbClr val="FF0000"/>
                </a:solidFill>
              </a:rPr>
              <a:t> </a:t>
            </a:r>
            <a:r>
              <a:rPr lang="en-GB" u="sng" dirty="0" err="1" smtClean="0">
                <a:solidFill>
                  <a:srgbClr val="FF0000"/>
                </a:solidFill>
              </a:rPr>
              <a:t>urao</a:t>
            </a:r>
            <a:r>
              <a:rPr lang="en-GB" u="sng" dirty="0" smtClean="0">
                <a:solidFill>
                  <a:srgbClr val="FF0000"/>
                </a:solidFill>
              </a:rPr>
              <a:t>…. </a:t>
            </a:r>
            <a:endParaRPr lang="en-GB" u="sng" dirty="0">
              <a:solidFill>
                <a:srgbClr val="FF0000"/>
              </a:solidFill>
            </a:endParaRPr>
          </a:p>
        </p:txBody>
      </p:sp>
      <p:sp>
        <p:nvSpPr>
          <p:cNvPr id="4" name="Slide Number Placeholder 3"/>
          <p:cNvSpPr>
            <a:spLocks noGrp="1"/>
          </p:cNvSpPr>
          <p:nvPr>
            <p:ph type="sldNum" sz="quarter" idx="10"/>
          </p:nvPr>
        </p:nvSpPr>
        <p:spPr/>
        <p:txBody>
          <a:bodyPr/>
          <a:lstStyle/>
          <a:p>
            <a:fld id="{A610886C-E3F6-467B-97C1-B23FBF757E76}" type="slidenum">
              <a:rPr lang="en-GB" smtClean="0"/>
              <a:t>8</a:t>
            </a:fld>
            <a:endParaRPr lang="en-GB"/>
          </a:p>
        </p:txBody>
      </p:sp>
    </p:spTree>
    <p:extLst>
      <p:ext uri="{BB962C8B-B14F-4D97-AF65-F5344CB8AC3E}">
        <p14:creationId xmlns:p14="http://schemas.microsoft.com/office/powerpoint/2010/main" val="32888937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dirty="0" smtClean="0"/>
              <a:t>During Proximity detection, when users come in close contact over a certain period, they will exchange the ‘Encounter message’ through BLE, which contains the exchange of </a:t>
            </a:r>
            <a:r>
              <a:rPr lang="en-GB" dirty="0" err="1" smtClean="0"/>
              <a:t>TempID</a:t>
            </a:r>
            <a:r>
              <a:rPr lang="en-GB" dirty="0" smtClean="0"/>
              <a:t> and Transmit Power (</a:t>
            </a:r>
            <a:r>
              <a:rPr lang="en-GB" dirty="0" err="1" smtClean="0"/>
              <a:t>TxPower</a:t>
            </a:r>
            <a:r>
              <a:rPr lang="en-GB" dirty="0" smtClean="0"/>
              <a:t>). Each device also records the RSSI and the timestamp of the message delivery. All encounter messages are stored locally and uploaded to the server. Infected users voluntarily inform the server and also provide health data to the server for verification. In a centralized architecture, the server is the unit that computes the likelihood of getting infected and sends an exposure notification to each user deemed highly likely to have been infected.</a:t>
            </a:r>
          </a:p>
        </p:txBody>
      </p:sp>
      <p:sp>
        <p:nvSpPr>
          <p:cNvPr id="4" name="Slide Number Placeholder 3"/>
          <p:cNvSpPr>
            <a:spLocks noGrp="1"/>
          </p:cNvSpPr>
          <p:nvPr>
            <p:ph type="sldNum" sz="quarter" idx="10"/>
          </p:nvPr>
        </p:nvSpPr>
        <p:spPr/>
        <p:txBody>
          <a:bodyPr/>
          <a:lstStyle/>
          <a:p>
            <a:fld id="{A610886C-E3F6-467B-97C1-B23FBF757E76}" type="slidenum">
              <a:rPr lang="en-GB" smtClean="0"/>
              <a:t>9</a:t>
            </a:fld>
            <a:endParaRPr lang="en-GB"/>
          </a:p>
        </p:txBody>
      </p:sp>
    </p:spTree>
    <p:extLst>
      <p:ext uri="{BB962C8B-B14F-4D97-AF65-F5344CB8AC3E}">
        <p14:creationId xmlns:p14="http://schemas.microsoft.com/office/powerpoint/2010/main" val="2598280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1C416ACD-5EED-4C77-A284-3A57FAB6CA28}" type="datetimeFigureOut">
              <a:rPr lang="en-GB" smtClean="0"/>
              <a:t>18/06/2021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3084201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1C416ACD-5EED-4C77-A284-3A57FAB6CA28}" type="datetimeFigureOut">
              <a:rPr lang="en-GB" smtClean="0"/>
              <a:t>18/06/2021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1461103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1C416ACD-5EED-4C77-A284-3A57FAB6CA28}" type="datetimeFigureOut">
              <a:rPr lang="en-GB" smtClean="0"/>
              <a:t>18/06/2021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3578218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1C416ACD-5EED-4C77-A284-3A57FAB6CA28}" type="datetimeFigureOut">
              <a:rPr lang="en-GB" smtClean="0"/>
              <a:t>18/06/2021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4238500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416ACD-5EED-4C77-A284-3A57FAB6CA28}" type="datetimeFigureOut">
              <a:rPr lang="en-GB" smtClean="0"/>
              <a:t>18/06/2021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3606040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1C416ACD-5EED-4C77-A284-3A57FAB6CA28}" type="datetimeFigureOut">
              <a:rPr lang="en-GB" smtClean="0"/>
              <a:t>18/06/2021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3551490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1C416ACD-5EED-4C77-A284-3A57FAB6CA28}" type="datetimeFigureOut">
              <a:rPr lang="en-GB" smtClean="0"/>
              <a:t>18/06/2021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1351720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1C416ACD-5EED-4C77-A284-3A57FAB6CA28}" type="datetimeFigureOut">
              <a:rPr lang="en-GB" smtClean="0"/>
              <a:t>18/06/2021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1331765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416ACD-5EED-4C77-A284-3A57FAB6CA28}" type="datetimeFigureOut">
              <a:rPr lang="en-GB" smtClean="0"/>
              <a:t>18/06/2021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3039309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416ACD-5EED-4C77-A284-3A57FAB6CA28}" type="datetimeFigureOut">
              <a:rPr lang="en-GB" smtClean="0"/>
              <a:t>18/06/2021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2482579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416ACD-5EED-4C77-A284-3A57FAB6CA28}" type="datetimeFigureOut">
              <a:rPr lang="en-GB" smtClean="0"/>
              <a:t>18/06/2021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2B132DE-CE0D-487C-AC70-0709F079876D}" type="slidenum">
              <a:rPr lang="en-GB" smtClean="0"/>
              <a:t>‹#›</a:t>
            </a:fld>
            <a:endParaRPr lang="en-GB"/>
          </a:p>
        </p:txBody>
      </p:sp>
    </p:spTree>
    <p:extLst>
      <p:ext uri="{BB962C8B-B14F-4D97-AF65-F5344CB8AC3E}">
        <p14:creationId xmlns:p14="http://schemas.microsoft.com/office/powerpoint/2010/main" val="240380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416ACD-5EED-4C77-A284-3A57FAB6CA28}" type="datetimeFigureOut">
              <a:rPr lang="en-GB" smtClean="0"/>
              <a:t>18/06/2021</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B132DE-CE0D-487C-AC70-0709F079876D}" type="slidenum">
              <a:rPr lang="en-GB" smtClean="0"/>
              <a:t>‹#›</a:t>
            </a:fld>
            <a:endParaRPr lang="en-GB"/>
          </a:p>
        </p:txBody>
      </p:sp>
    </p:spTree>
    <p:extLst>
      <p:ext uri="{BB962C8B-B14F-4D97-AF65-F5344CB8AC3E}">
        <p14:creationId xmlns:p14="http://schemas.microsoft.com/office/powerpoint/2010/main" val="18167763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sciencedirect.com/topics/engineering/wireless-communication"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www.pepp-pt.org/" TargetMode="External"/><Relationship Id="rId3" Type="http://schemas.openxmlformats.org/officeDocument/2006/relationships/hyperlink" Target="https://www.journals.elsevier.com/transportation-engineering" TargetMode="External"/><Relationship Id="rId7" Type="http://schemas.openxmlformats.org/officeDocument/2006/relationships/hyperlink" Target="https://www.apple.com/" TargetMode="External"/><Relationship Id="rId2" Type="http://schemas.openxmlformats.org/officeDocument/2006/relationships/hyperlink" Target="http://www.elsevier.com/Locate/Treng" TargetMode="External"/><Relationship Id="rId1" Type="http://schemas.openxmlformats.org/officeDocument/2006/relationships/slideLayout" Target="../slideLayouts/slideLayout2.xml"/><Relationship Id="rId6" Type="http://schemas.openxmlformats.org/officeDocument/2006/relationships/hyperlink" Target="https://github.com/DP-3T/documents/" TargetMode="External"/><Relationship Id="rId5" Type="http://schemas.openxmlformats.org/officeDocument/2006/relationships/hyperlink" Target="https://www.wi-fi.org/system/files/wp_WiFi_CERTIFIED_WiFi_Direct_Industry_20140409_0.pd" TargetMode="External"/><Relationship Id="rId10" Type="http://schemas.openxmlformats.org/officeDocument/2006/relationships/hyperlink" Target="https://www.statista.com/statistics/539395/smartphone-penetration-worldwideby-country/" TargetMode="External"/><Relationship Id="rId4" Type="http://schemas.openxmlformats.org/officeDocument/2006/relationships/hyperlink" Target="https://doi.org/10.3390/jsan10010002" TargetMode="External"/><Relationship Id="rId9" Type="http://schemas.openxmlformats.org/officeDocument/2006/relationships/hyperlink" Target="https://arxiv.org/Pdf/2007.11928.Pd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28801"/>
            <a:ext cx="7772400" cy="1971650"/>
          </a:xfrm>
        </p:spPr>
        <p:txBody>
          <a:bodyPr>
            <a:normAutofit/>
          </a:bodyPr>
          <a:lstStyle/>
          <a:p>
            <a:r>
              <a:rPr lang="en-GB" sz="4800" b="1" dirty="0" err="1"/>
              <a:t>IoT</a:t>
            </a:r>
            <a:r>
              <a:rPr lang="en-GB" sz="4800" b="1" dirty="0"/>
              <a:t> in </a:t>
            </a:r>
            <a:r>
              <a:rPr lang="en-GB" sz="4800" b="1" dirty="0"/>
              <a:t>COVID</a:t>
            </a:r>
            <a:br>
              <a:rPr lang="en-GB" sz="4800" b="1" dirty="0"/>
            </a:br>
            <a:r>
              <a:rPr lang="en-GB" sz="3600" b="1" dirty="0"/>
              <a:t>BLE based Contact </a:t>
            </a:r>
            <a:r>
              <a:rPr lang="en-GB" sz="3600" b="1" dirty="0" smtClean="0"/>
              <a:t>Tracing</a:t>
            </a:r>
            <a:endParaRPr lang="en-GB" dirty="0"/>
          </a:p>
        </p:txBody>
      </p:sp>
      <p:sp>
        <p:nvSpPr>
          <p:cNvPr id="3" name="Subtitle 2"/>
          <p:cNvSpPr>
            <a:spLocks noGrp="1"/>
          </p:cNvSpPr>
          <p:nvPr>
            <p:ph type="subTitle" idx="1"/>
          </p:nvPr>
        </p:nvSpPr>
        <p:spPr>
          <a:xfrm>
            <a:off x="1403648" y="4797152"/>
            <a:ext cx="6400800" cy="1752600"/>
          </a:xfrm>
        </p:spPr>
        <p:txBody>
          <a:bodyPr>
            <a:normAutofit fontScale="70000" lnSpcReduction="20000"/>
          </a:bodyPr>
          <a:lstStyle/>
          <a:p>
            <a:pPr algn="just"/>
            <a:r>
              <a:rPr lang="en-GB" dirty="0"/>
              <a:t>Abdul </a:t>
            </a:r>
            <a:r>
              <a:rPr lang="en-GB" dirty="0" err="1"/>
              <a:t>Saboor</a:t>
            </a:r>
            <a:endParaRPr lang="en-GB" dirty="0"/>
          </a:p>
          <a:p>
            <a:pPr algn="just"/>
            <a:r>
              <a:rPr lang="en-GB" dirty="0"/>
              <a:t>Frankfurt University of Applied Sciences</a:t>
            </a:r>
          </a:p>
          <a:p>
            <a:pPr algn="just"/>
            <a:r>
              <a:rPr lang="en-GB" dirty="0"/>
              <a:t>Frankfurt, Germany</a:t>
            </a:r>
          </a:p>
          <a:p>
            <a:pPr algn="just"/>
            <a:r>
              <a:rPr lang="en-GB" dirty="0"/>
              <a:t>Matriculation Number 1322460</a:t>
            </a:r>
          </a:p>
          <a:p>
            <a:pPr algn="just"/>
            <a:r>
              <a:rPr lang="en-GB" dirty="0"/>
              <a:t>Email: abdul.saboor@stud.fra-uas.de</a:t>
            </a:r>
          </a:p>
          <a:p>
            <a:endParaRPr lang="en-GB" dirty="0"/>
          </a:p>
        </p:txBody>
      </p:sp>
    </p:spTree>
    <p:extLst>
      <p:ext uri="{BB962C8B-B14F-4D97-AF65-F5344CB8AC3E}">
        <p14:creationId xmlns:p14="http://schemas.microsoft.com/office/powerpoint/2010/main" val="19360492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075240" cy="707678"/>
          </a:xfrm>
        </p:spPr>
        <p:txBody>
          <a:bodyPr>
            <a:normAutofit/>
          </a:bodyPr>
          <a:lstStyle/>
          <a:p>
            <a:r>
              <a:rPr lang="en-GB" sz="2400" dirty="0"/>
              <a:t>Decentralized Contact Tracing Architecture</a:t>
            </a:r>
          </a:p>
        </p:txBody>
      </p:sp>
      <p:pic>
        <p:nvPicPr>
          <p:cNvPr id="3074" name="Picture 2" descr="C:\Users\sarah\Downloads\WhatsApp Image 2021-06-11 at 4.48.43 AM.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986641"/>
            <a:ext cx="7632848" cy="468051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1815696" y="5625430"/>
            <a:ext cx="5224576" cy="369332"/>
          </a:xfrm>
          <a:prstGeom prst="rect">
            <a:avLst/>
          </a:prstGeom>
        </p:spPr>
        <p:txBody>
          <a:bodyPr wrap="square">
            <a:spAutoFit/>
          </a:bodyPr>
          <a:lstStyle/>
          <a:p>
            <a:r>
              <a:rPr lang="en-GB" dirty="0"/>
              <a:t>Figure 2: Tracing apps Decentralized architecture</a:t>
            </a:r>
          </a:p>
        </p:txBody>
      </p:sp>
    </p:spTree>
    <p:extLst>
      <p:ext uri="{BB962C8B-B14F-4D97-AF65-F5344CB8AC3E}">
        <p14:creationId xmlns:p14="http://schemas.microsoft.com/office/powerpoint/2010/main" val="40125438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lvl="0"/>
            <a:r>
              <a:rPr lang="en-GB" sz="2400" b="1" dirty="0"/>
              <a:t>Proximity Measurement Technologies in </a:t>
            </a:r>
            <a:r>
              <a:rPr lang="en-GB" sz="2400" b="1" dirty="0" err="1"/>
              <a:t>IoT</a:t>
            </a:r>
            <a:r>
              <a:rPr lang="en-GB" sz="2400" b="1" dirty="0"/>
              <a:t> for Contact </a:t>
            </a:r>
            <a:r>
              <a:rPr lang="en-GB" sz="2400" b="1" dirty="0" smtClean="0"/>
              <a:t>Tracing</a:t>
            </a:r>
            <a:endParaRPr lang="en-GB" sz="2400" dirty="0"/>
          </a:p>
        </p:txBody>
      </p:sp>
      <p:sp>
        <p:nvSpPr>
          <p:cNvPr id="3" name="Content Placeholder 2"/>
          <p:cNvSpPr>
            <a:spLocks noGrp="1"/>
          </p:cNvSpPr>
          <p:nvPr>
            <p:ph idx="1"/>
          </p:nvPr>
        </p:nvSpPr>
        <p:spPr/>
        <p:txBody>
          <a:bodyPr>
            <a:normAutofit lnSpcReduction="10000"/>
          </a:bodyPr>
          <a:lstStyle/>
          <a:p>
            <a:pPr algn="just"/>
            <a:r>
              <a:rPr lang="en-GB" u="sng" dirty="0" smtClean="0"/>
              <a:t>1.5 </a:t>
            </a:r>
            <a:r>
              <a:rPr lang="en-GB" u="sng" dirty="0"/>
              <a:t>meters of proximity with sufficient exposure to any COVID-19 patient may result in infection</a:t>
            </a:r>
            <a:r>
              <a:rPr lang="en-GB" dirty="0" smtClean="0"/>
              <a:t>.</a:t>
            </a:r>
          </a:p>
          <a:p>
            <a:pPr algn="just"/>
            <a:r>
              <a:rPr lang="en-GB" dirty="0" smtClean="0"/>
              <a:t> </a:t>
            </a:r>
            <a:r>
              <a:rPr lang="en-GB" dirty="0"/>
              <a:t>Therefore, </a:t>
            </a:r>
            <a:r>
              <a:rPr lang="en-GB" dirty="0" smtClean="0"/>
              <a:t>correct estimation of distance </a:t>
            </a:r>
            <a:r>
              <a:rPr lang="en-GB" dirty="0"/>
              <a:t>between two people and the duration of exposure is vital. </a:t>
            </a:r>
            <a:endParaRPr lang="en-GB" dirty="0" smtClean="0"/>
          </a:p>
          <a:p>
            <a:pPr algn="just"/>
            <a:r>
              <a:rPr lang="en-GB" dirty="0" smtClean="0"/>
              <a:t>GPS</a:t>
            </a:r>
            <a:r>
              <a:rPr lang="en-GB" dirty="0" smtClean="0"/>
              <a:t>, Bluetooth </a:t>
            </a:r>
            <a:r>
              <a:rPr lang="en-GB" dirty="0"/>
              <a:t>and </a:t>
            </a:r>
            <a:r>
              <a:rPr lang="en-GB" dirty="0" err="1" smtClean="0"/>
              <a:t>WiFi</a:t>
            </a:r>
            <a:r>
              <a:rPr lang="en-GB" dirty="0" smtClean="0"/>
              <a:t> etc</a:t>
            </a:r>
            <a:r>
              <a:rPr lang="en-GB" dirty="0"/>
              <a:t>.</a:t>
            </a:r>
            <a:r>
              <a:rPr lang="en-GB" dirty="0" smtClean="0"/>
              <a:t> </a:t>
            </a:r>
            <a:r>
              <a:rPr lang="en-GB" dirty="0" smtClean="0"/>
              <a:t>help </a:t>
            </a:r>
            <a:r>
              <a:rPr lang="en-GB" dirty="0"/>
              <a:t>to estimate the physical distance and the extent of interactions. </a:t>
            </a:r>
          </a:p>
          <a:p>
            <a:pPr algn="just"/>
            <a:endParaRPr lang="en-GB" dirty="0"/>
          </a:p>
        </p:txBody>
      </p:sp>
    </p:spTree>
    <p:extLst>
      <p:ext uri="{BB962C8B-B14F-4D97-AF65-F5344CB8AC3E}">
        <p14:creationId xmlns:p14="http://schemas.microsoft.com/office/powerpoint/2010/main" val="21528728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2400" b="1" dirty="0"/>
              <a:t>Proximity Measurement Technologies in </a:t>
            </a:r>
            <a:r>
              <a:rPr lang="en-GB" sz="2400" b="1" dirty="0" err="1" smtClean="0"/>
              <a:t>IoT</a:t>
            </a:r>
            <a:r>
              <a:rPr lang="en-GB" sz="2400" b="1" dirty="0" smtClean="0"/>
              <a:t> for Contact Tracing</a:t>
            </a:r>
            <a:endParaRPr lang="en-GB" sz="2400" dirty="0"/>
          </a:p>
        </p:txBody>
      </p:sp>
      <p:sp>
        <p:nvSpPr>
          <p:cNvPr id="3" name="Content Placeholder 2"/>
          <p:cNvSpPr>
            <a:spLocks noGrp="1"/>
          </p:cNvSpPr>
          <p:nvPr>
            <p:ph idx="1"/>
          </p:nvPr>
        </p:nvSpPr>
        <p:spPr/>
        <p:txBody>
          <a:bodyPr>
            <a:normAutofit fontScale="92500" lnSpcReduction="20000"/>
          </a:bodyPr>
          <a:lstStyle/>
          <a:p>
            <a:pPr algn="just"/>
            <a:r>
              <a:rPr lang="en-GB" b="1" dirty="0" err="1"/>
              <a:t>WiFi</a:t>
            </a:r>
            <a:r>
              <a:rPr lang="en-GB" dirty="0"/>
              <a:t> </a:t>
            </a:r>
            <a:r>
              <a:rPr lang="en-GB" b="1" dirty="0"/>
              <a:t>-</a:t>
            </a:r>
            <a:r>
              <a:rPr lang="en-GB" dirty="0"/>
              <a:t> </a:t>
            </a:r>
            <a:r>
              <a:rPr lang="en-GB" dirty="0"/>
              <a:t>potential feature ‘positioning’, proves </a:t>
            </a:r>
            <a:r>
              <a:rPr lang="en-GB" dirty="0" smtClean="0"/>
              <a:t>it very </a:t>
            </a:r>
            <a:r>
              <a:rPr lang="en-GB" dirty="0"/>
              <a:t>effective for contact-tracing purposes </a:t>
            </a:r>
            <a:r>
              <a:rPr lang="en-GB" dirty="0"/>
              <a:t>in an indoor </a:t>
            </a:r>
            <a:r>
              <a:rPr lang="en-GB" dirty="0" smtClean="0"/>
              <a:t>environment. Other benefits include: High </a:t>
            </a:r>
            <a:r>
              <a:rPr lang="en-GB" dirty="0"/>
              <a:t>accuracy, low-cost maintenance and easy </a:t>
            </a:r>
            <a:r>
              <a:rPr lang="en-GB" dirty="0" smtClean="0"/>
              <a:t>deployment.</a:t>
            </a:r>
            <a:endParaRPr lang="en-GB" dirty="0" smtClean="0"/>
          </a:p>
          <a:p>
            <a:pPr marL="0" indent="0" algn="just">
              <a:buNone/>
            </a:pPr>
            <a:endParaRPr lang="en-GB" dirty="0"/>
          </a:p>
          <a:p>
            <a:pPr algn="just"/>
            <a:r>
              <a:rPr lang="en-GB" b="1" dirty="0"/>
              <a:t>Global Positioning System</a:t>
            </a:r>
            <a:r>
              <a:rPr lang="en-GB" dirty="0"/>
              <a:t> </a:t>
            </a:r>
            <a:r>
              <a:rPr lang="en-GB" b="1" dirty="0"/>
              <a:t>- </a:t>
            </a:r>
            <a:r>
              <a:rPr lang="en-GB" dirty="0"/>
              <a:t>Modern smartphones are GPS </a:t>
            </a:r>
            <a:r>
              <a:rPr lang="en-GB" dirty="0" smtClean="0"/>
              <a:t>enabled</a:t>
            </a:r>
            <a:r>
              <a:rPr lang="en-GB" dirty="0"/>
              <a:t>. </a:t>
            </a:r>
            <a:r>
              <a:rPr lang="en-GB" dirty="0" smtClean="0"/>
              <a:t>Its </a:t>
            </a:r>
            <a:r>
              <a:rPr lang="en-GB" dirty="0"/>
              <a:t>global availability </a:t>
            </a:r>
            <a:r>
              <a:rPr lang="en-GB" dirty="0" smtClean="0"/>
              <a:t>can </a:t>
            </a:r>
            <a:r>
              <a:rPr lang="en-GB" dirty="0"/>
              <a:t>be used for contact </a:t>
            </a:r>
            <a:r>
              <a:rPr lang="en-GB" dirty="0" smtClean="0"/>
              <a:t>tracing.</a:t>
            </a:r>
            <a:r>
              <a:rPr lang="en-GB" dirty="0"/>
              <a:t> The social distancing between the public </a:t>
            </a:r>
            <a:r>
              <a:rPr lang="en-GB" dirty="0" smtClean="0"/>
              <a:t>can also </a:t>
            </a:r>
            <a:r>
              <a:rPr lang="en-GB" dirty="0"/>
              <a:t>be significantly enhanced by using </a:t>
            </a:r>
            <a:r>
              <a:rPr lang="en-GB" dirty="0" smtClean="0"/>
              <a:t>GPS.</a:t>
            </a:r>
            <a:endParaRPr lang="en-GB" dirty="0"/>
          </a:p>
        </p:txBody>
      </p:sp>
    </p:spTree>
    <p:extLst>
      <p:ext uri="{BB962C8B-B14F-4D97-AF65-F5344CB8AC3E}">
        <p14:creationId xmlns:p14="http://schemas.microsoft.com/office/powerpoint/2010/main" val="28745026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 survey of wireless technologies used in </a:t>
            </a:r>
            <a:r>
              <a:rPr lang="en-GB" dirty="0" err="1"/>
              <a:t>IoT</a:t>
            </a:r>
            <a:r>
              <a:rPr lang="en-GB" b="0" dirty="0"/>
              <a:t>​</a:t>
            </a:r>
            <a:endParaRPr lang="en-GB" dirty="0"/>
          </a:p>
        </p:txBody>
      </p:sp>
      <p:sp>
        <p:nvSpPr>
          <p:cNvPr id="7" name="AutoShape 6" descr="data:image/jpg;base64,%20/9j/4AAQSkZJRgABAQEAYABgAAD/2wBDAAUDBAQEAwUEBAQFBQUGBwwIBwcHBw8LCwkMEQ8SEhEPERETFhwXExQaFRERGCEYGh0dHx8fExciJCIeJBweHx7/2wBDAQUFBQcGBw4ICA4eFBEUHh4eHh4eHh4eHh4eHh4eHh4eHh4eHh4eHh4eHh4eHh4eHh4eHh4eHh4eHh4eHh4eHh7/wAARCACwAe8DASIAAhEBAxEB/8QAHwAAAQUBAQEBAQEAAAAAAAAAAAECAwQFBgcICQoL/8QAtRAAAgEDAwIEAwUFBAQAAAF9AQIDAAQRBRIhMUEGE1FhByJxFDKBkaEII0KxwRVS0fAkM2JyggkKFhcYGRolJicoKSo0NTY3ODk6Q0RFRkdISUpTVFVWV1hZWmNkZWZnaGlqc3R1dnd4eXqDhIWGh4iJipKTlJWWl5iZmqKjpKWmp6ipqrKztLW2t7i5usLDxMXGx8jJytLT1NXW19jZ2uHi4+Tl5ufo6erx8vP09fb3+Pn6/8QAHwEAAwEBAQEBAQEBAQAAAAAAAAECAwQFBgcICQoL/8QAtREAAgECBAQDBAcFBAQAAQJ3AAECAxEEBSExBhJBUQdhcRMiMoEIFEKRobHBCSMzUvAVYnLRChYkNOEl8RcYGRomJygpKjU2Nzg5OkNERUZHSElKU1RVVldYWVpjZGVmZ2hpanN0dXZ3eHl6goOEhYaHiImKkpOUlZaXmJmaoqOkpaanqKmqsrO0tba3uLm6wsPExcbHyMnK0tPU1dbX2Nna4uPk5ebn6Onq8vP09fb3+Pn6/9oADAMBAAIRAxEAPwD7LooooAKKMjOMjPpRQAUUEgYyQM9KKACiiigArmvEXil9I8a+GfDa6cJ/7da4UXHn7fI8mPzDldp3ZHTkc10tc34s8Iw69rui62NWv9OvtGM5tXthERmZNj7hIjA/L0oAnn8YeGINYk0ifW7OK8jLq6O+0Kyx+Yylj8u4Id5XOQvOMVAPHXhQpZyHWI0S9uhaW7PE6h5SQAuSvGSwwTgHIxnNc7ffB7wzqEl0upXeqXltdTS3U0Eky4a5ltfssk24KG3GPPGcBiTipNS+Ftrqj6LJqninX7ttIEXk7nhCu0UqSxuyiPG4FApYAEjIJoXn/XcH5E+i/FDw/q0lrLBNBb2Ui37TS3c4ieIWjhHYLghl6kncMDGevF+5+JHgi2tRc3HiC3jTzWh2sj7w6x+aVKbdwPl/P05XkcVizfCHw9c2YsrrU9VuLHytShWAyRhRHfNulXcE3cNypzkd81PH8K9HGoRalLqmqS3wumuZpi0YM7G0+yAMAmABESBtxycnNLW3mPqdtpuoWOpWkN3YXUNzBNEssTxuGDIwyrD2IINWa53wP4M0Dwfp0Vro9lEsy20VvLdtGgnuFjXahkZQNxAHpXRVTtfQlXCiiikM4zQvGl94ge8u9B0JbnSbTUn0+S5lvBHJI0cnlyyIm0gojBurKTtOB0zLJ8TPAiKrN4ktPmKCMAMTJvDFCgAy4bY+CuQdpwaXSfAtro+oahJpGr6lZ6dqN093d6avltA0snMhUshdA5ySFbGSSMZrD0v4OeHtPvdGvIdS1ZpdG+zR2RZ4zsgg83y4T8nKjznyfvHjnihbL+vUH1Nm0+JHhW71j+z7W+M6HSI9XS5iQvFJBI7Ku3GWLfKeMdx3qxJ8QPCI062v4daguIbq3Nzb+SCxeMBuTgfLkowG7HII6iufh+EOkWunw2dj4g120SLTIdM3RSxBniinMybjs5OWZSOjKxBBqx4Z+FWj+HZE/szV9WSFrBtPuonaIrcw+ZLIob5PlKmaTBXbwcHND20/rf8A4A1vr/W3/BOp8IeItO8T+HNO1zTnIg1C2S5ijkwJFVhnDD1HT0rXrm/BvgrQ/C9rZC1t0ub+0sY7AajPEn2mSBAAiMyqMgBVHTtXSU3a+hKvbUKx/G+tnw14P1fxD9l+1jTbOW7aASbDIsaliA2Dg4B7VsVl+LdEt/EnhjU/D93PPBbajbSWs0kBUOEdSrbdwIBwT2NTK9nYpWvqcd4b+LOi3gm/t6FdE/fxQWshlM0V47wLMVjcKMsoOGXHBB61u/8ACwvBXlzSHxFZCOEx75CSFCvIY1fdjBQuCu8fLkYzSz+DLOYeF9+oXufDcnmWxHl/vj5LQ/vPl5+R2+7t5OawLD4O+F7bT5dOkuNRubKTT/7KEMki4Wy8xpDb5CglSzYLZ3YAGeuae+hK21Neb4heHrbULxbzUbKDTra0t7g3TTNuPnSPGmU28KSoCtkhifbmne/FXwedLu7nSNa0++uLeLzTDLK0C7RMImyxU42ucEYyDgHGar3Xwo0y6t3iufEGuTF7CysGkd4S7R2kxmiJPl8tuPJ7j86r6h8G9CvbeeGbWtZXz/tgkZWhyRdXKXMg/wBX/wA9Ixj0GRzRpf8Ar5D/AOB/wTbsPiR4VutVvdMkvWtbm21STSwssZ/fTpGJGCEZBG3cecH5TxXT6bqFnqVpDdWVwk0U0ayxkcEowyDg8jIPevPvE/w1t7+O506F72a31XXYtYuZ2uEQ2MiBA5jwu4+YqFCM8bj0Fdzp+g6Lp+p3Wp2Ol2dte3YVbm4ihCyShRhQzDk4HSkttf60/wAwe/8AXf8AyNGiiigAooooAKRs7TtAJxwCcUtFAHm/gz4r6frWkS6zqkWn6Pp8LSRzOdR86SBluDAPMQINisykhs4wOcV1MnjLwzHd2Nq+rRLLqG/7JlG2zbQxIVsYJwjEDPIBIzWDo/wv0zT/AA9P4dbWtWutHnWdJbSXyQJEmlMkqsyxhiCWYdeAxx61Wi+Eumpqei3z+JPEM76LHClkk00TqnlLIik5j67ZSDjG7apOSM0dA7mrp/xR8AahdQW1n4ns5pbh4khVQ3zmQEx4OMYbaQD0JBA54rO1z4teF4fD93qXh++tdbmtRbyPbpKYyYZZ1h8xSV+YBm7dxjINV9P+D+h6db2yQatrMv2OPT0hDPDn/QpHkhz+7HUyMG9Qe3WsrwV8I0k+Httpfim7vI9VFutq8kEkR+zwpc/aBHGQuCpdUJLAtwBnimrXA7y68deEbW+uLGfXrRLm3OJI8kknzBGVXA+ch2VSFyQSAeTVnVPFXh/S9NtdRv8AUo7e3uwWtyyNukAQu2Exu4UEnjgA5xXL/wDCpvDjJrUfmtLbaxcvdSxTWtvKFd5BJIAzRlijOM7SSBnjHGLt58NtHm0Xw/psF9qVs2gQyQWVyJVeXy5IjFIrbwQ2VPpwQMdMVOtvMel/Is6J430/W/HF34c0pobiOzsYbya5EpIcTDdH5eAQw2jJJYdVwDzjrK5bwX4H0rwnqFxc6TcXYimsrSxFvIytHHFbIUi2nbuzgnJJOc11NU7dCVcKKKKQwooooAKKKKACuJ+IPj3/AIRTxHo2jmxs5P7VgupUuLq/+zRxmBVYqTsbqGGK7auX8W+DbfxDr2la2dUvrC80uK4igNusTKVnVVfcsiMDwoxSAsWvjLw/LNc2j6hEt/ZA/bbVdzyW7BVYggDOMMuDjDZGM1n3HxP8A29pa3U/ieyjgu4jNC7bgCgk8osePlAchTnGDwcVS1b4Y6dfXuoaiPEOvWt9qFktleXMNwitLGjBo8/JjKYYAjGQ7hs5rNb4LeH20saeutaytv8AZJ7UbWgz5c10ty//ACzxnzFGPQce9PqB0Vx8SvA1vp0OoTeIrZLeZp0jbY+S0H+uG3bkFO4xx1qvp/xF0ebWNbt7uS3t7DT1s2trxJjKLxbmIyJsULknC9BuyOa57Xfhndf8JXosmk318mntqOpX2pz+ZF5iG7i2siAr90nPbIzwav6j8HvDNz5vlXN7aqJLGW2jQRNHam0jaKIKroQy7GZWD7s57UdP6+f/AAB/1/kdb4d8WeHfEUjLoWrQaiAgfzIMtGRhTw+NpOGXIzkZFbVcd4T+Heh+HPE8/iOwZ/tk9t9nfZFFCjJlTlliVQxG0BSR8oyBXY0xBRRRSA80/aQ0NdV+GGqT2ul3F/q8USR2Qt4XlmUtLGW2KuTnC8n0zXPz61460LVvElj4X8OwQ6bpkU02nad9hmP25GhR1kjcLtDeaZAULjoFCg8n2uigZ4F4ku/GVt4si8U+HJNT1KePQF3TSaDIn2oG/TMDJtG1xEWPA3YXNalz4s+KUOtapJZabPqFss2rQWNrJpLxK3kwpJaOZOCQ7FkzwGxxzXtNFHS3r+IutzwqW/8AGWsa/wCHLy90u9vYtP15ZLK6bT3gZ0fTJPMEqhfkRbhwm4gDp1xms3UPiN8UbOzsmubaSBby1hMkj6RIJre9aCdpYFjCndFG6RbnwTtYgEkivoes7WdE0vWGt31G0WaS3LGGQMyPHuGGwykEAjgjOD3oYI878KeJPF2qeM9LsU1S31HRNS0u31WLUbazCRbV3LPF83zAs7RFc8hS3cV6rWdpGh6RpMssum2ENq0qojeWMDagwqgdFAHYYFaNNiQVynxZ0m11bwDrCzWDXs8FjcSWkaRs7iYxOqFVXktluOOvNWPiL4qj8H+HBqjWjXk811BZWtuH2CSeaRY4wW52rlgScHAB4PSq+peJ7vwvpV9q3jSG1ttPt0VxcaeJZ8DDF96hMqFAB3dCD26VEldMpOzR5l4XuvE3hbTrWPTNM1K20638J2uoXlvBoryT3N/tMUibmwN4ARivU4PXJqew8UePdV0q30rxFZ31lFPb3yyXS6JI/wBreOdkjhdNv7sPBhg2BknjGCp9E/4WP4R/4SCPQ/7Rm+1yXMdop+yS+V50kQljTzNuzLIcrzz2rF1v4r6Xb32mLpkU15bvq8ml6khtJxc27rbPOu2LbuYkKO3RqqXvXv8A1f8A4dCjpa39f1Y4PwjqnjBvhvoGk6v4Z1O3utMvNEiW1m0ySWNrYNGHnDgZ8xcOWBxsKjgjk37jxt8S9OtdW1C6jZrdbTVWtxPo8kSxSQXSLbcgZYyxMSAeGIGO9dLdfFa2uQLrw+2n6nYvf6Tbo2Zkk8q9fbvIZAMjqACehBweKZqvxC0bUoBoeq6fBfR351QZSOZoYxYuBiQGMOGzjJA+UqcE8ZJPd+v5IEtl6fqbfwd8R3niPQ9Qm1HUku7q3v5IjEbRrea2j4aNJVYD95sZSSBt54rt6860Hx94B0XT7OGXUrKyub61jvrgxCV0LPbmbLSMu4kxozDfhiqjgcCu08Oa1p/iDSo9T0yR5LaQkIzIV3Y7jPUe9NrUSNGikYhVLHoBk1w/gnxhrXizRbLxRY6TZReH7yWQxh7hjdCBSyiUqFxklc7AScHrnikMxfjR4ctL7xL4LvU0WW9kl1+FdRkjt3lAtVhmGJMAgR7mTrgZwe1csniv4kaTZWNta2Wpy7dUkhit00BxFHYw3iwgM2CxZoGEgPyjCk5PIPor/FTwYtmlz9tvWL3FxaiFNOnaUSwJvlQoE3Ahfm5HI6U3X/iXoFtpRk0q6W7vLnR5tV0wSQyLBdxxxebgSbcZ24OOoB6UJ8qv8/6+4bXNp/X9anJXWteK9VTTrnUtPujcQ+KbeK40x9GkK2UKzyDzklA+cGMRvvyQCT0zgZn/AAnPxN0/SL/UtRhkKHT7mWES6NJF5M0d+IkQYGWeSBtyqepwema7TSvinpOqabpTWssUWoT3dhbXltdQzxeUblNy7PkO7dztY4U4PzCud1r4o2Nx4KF54n0W0uIGi1CaWxiaUySGzvFhRom2beu1iSwZTtwD1BZrT1/L+mK6evp+bO0+EHiC88ReGJ7rUNTivruG+mhkVbVoHgUNmOORWA/eeWULEADLccV2ded6b448JeHYtajuZbbT7W11ARKqRTm4lka2WdzIroGL7MsSC3ygZOeK6Tw34y8O+I9RnsdE1AXslugeRo0bYMqrAbsYzh1OPf2OGI6CiiuR1jxVfHx6ngvQ7K2lv103+0rm4u5WSKKIyGNFAUEszMG9AAOvIFIZ5Inh/UrnS/EFno+j6taeK28aS3Gl3v2WaBYbX7SjFzKQFMJjEg25IbOAOa0V174nazpem3+o/atNKeILFbuztdOn861TzJFlVvlAkhP7o5BfjJLYIx6NqnxC0Xw6IbXxdI2l6ibKS7ljjhlmhCxLuk2SBMNhfmx1x2psvxQ8GxaPqOrSX12ltpkyxX26wnD2+5A6uylNwQqQwbGCO9EdEl2t+Fl+gPW/nf8Ar8ThtP8AGfxMk06W81Swezjk1CO0vIoNLmluNKQvMHmVSm2ZMCHBXzMbix4wBEZvF6eLrhL5dQ1aFfFenPD52lS+UlsbRd08Z6RgPuz2Uk5HNdfpHxP0+TxLrGgaqq2lzb6nJZac6QyvFc7bZJwC4XaHKs3y5yQpxmssfFa4W1kuni0kWv8AwjtlrEd0HnMTGedoip/d7wvy5B255GQKceny/wA/0B9f68v1MKHxj8WJdM85tNuIZnjsvtCnSHY2dw96Y54UUD94iwfPv5xgHOGxXpnwxv8AXtQ8MyHxKkg1G3v7q2Mj2pgM0cczrFJsPHzIFbI4OeKyYPiVY3WvHS44VtfJ1+XR5nulkAkKW5mLRsqFc8dGI4UnPQGbT/ix4D1DUIdPsdbFxdzsvlQpA+50YKVkAxyhDqcj19jQtge/9eh3FFFFIAooooAK5j4r6FJ4l+GviHQ4N4uLrT5lt2QkMsu0mMgjnO4CunrnPiVr2qeGfBl9rej6SmrXtvs8qyaYx+eWcLtDYOD83HFTLZlR3R5LoulfEJtb07UdR0i4ubbWNIh1WWxlOE069s4yIrb/AGfM3xZ90epL7x18UIfAMeoRafez6zdP5kEEGiTMbdkhVpLecNGDy+8KVHTjfkZPVx/F3T77xB4QtdKtopdL16wmvrm/lm2CzWOHzdhGDl8BsgkbcD1qXXPi1o8P9lSaLm+juNRtba7ja3mWZIbiJ5IpY49u5wwQ4wOee4xVt6tf1v8A0vkQtr/1scnrvjP4mWvhbVb60ttUuNRfUruHTIItAfakUId4zJkFmEq7QCAOR1HWn6APFkHjjxFHZ2s66TqGsyT6haT6Y4ja1fT0/fRykct5y7NgyTlsjvXQeIfi1ax2tvfeG2sdStZ7a1uEWXzopSkt6lqxwUwNpY8E7gykEDrXZaL408N6z4hutB03UkuL+2V2kjVGwQknlvtbGG2v8pweDStdfh9247/167HkvgLWPiJpuk+FPD9vp76daWnh+zkJvdOuJDcSCOQTxNtQlJEZY8BmXOT97Ix0mneJ/iG3wo1TVJ9HlfxBbXiQptgLrLCWiEk0SbUZgqtIQrKDlcfNjJ6NPH1ofiwfAslts32LTW935gIlnj2mWAL1yqSRtnvk+lVR8X/AP8Wq3KBhmMtp9wPNxOIDsynzYlKqcdCwz1p3vr3/AMwtb5f5GH4d174iX/i3R9Pu2lttKkutQ8y6bSWzcW8Msf2cseBE0iGQcgZ25AGa9ZrkNJ+JPhDVL20sbHUZJLy6lkiW2a2kSWNo5PLcOjAFMMQDkd89Oa6+jog6hRRRSAKKKKACiiigAqO7aZLWZ7eMSTKjGNCcBmxwM/WpK4/4oeLbzwjbaJLa2drc/wBp6rFpzGeVkWLzFYh/lUk42dPekxo8t1fWfiV4i8INaalZ38STnR3ugmkuHime5P2222AfPEkagknIIJBJzXY+MoW0T4u+Edem02+l0aDR72xlms7KSZYpmMJiDRxglQVWQA4wMkcZq7onxY0U6RbyeKba68P6qbFb27spLeZxbxMzqjF9gGHKHaDhiSBjPFP1L4u+ErHU7S1mmnSCQXgu53hdfsT23l70kXbuDHzFx9R6jL6/f/kI5iLVviB4dn07TNE8OvdWR02SZLUQlHS4KTyKJSy42lhEvyuGVjgg5yMjxD4i+IereAGsr+zu5oNatL1GltNFme4tpBbIY7aSNo1xukMo8wLgbVG7PzV6pD8QvC0zeTFeXEl0Lh7aS0W0lNxE6bN++MLuVV8yMliMYcc81h+KPivottoV1eeHZodRu4DBIsUyyRpPA90tu0sbYw4VyRkcZA7EGi19O407O/Y63wEssfgbQY545Ypk023WRJUKurCNQQwPIOfWtqsbw/4n0XXr2/tNKujcvYStDcMEIVXVirLkjBIZSDWzTk7u/clKysFFFFIZF9qtv+fiL/vsUfarb/n4i/77FZv/AAi/hn/oXdI/8Ao/8KP+EX8M/wDQu6R/4BR/4UAaX2q2/wCfiL/vsUfarb/n4i/77FZv/CL+Gf8AoXdI/wDAKP8Awo/4Rfwz/wBC7pH/AIBR/wCFAGl9qtv+fiL/AL7FH2q2/wCfiL/vsVm/8Iv4Z/6F3SP/AACj/wAKP+EX8M/9C7pH/gFH/hQBpfarb/n4i/77FH2q2/5+Iv8AvsVm/wDCL+Gf+hd0j/wCj/wo/wCEX8M/9C7pH/gFH/hQA3xVpOg+KNCuNF1pYrizn2llE2xlZWDK6sCCrKwBBByCBXOeIvh74f8AEWkRaXruv6zqEMTMVaXUAGw0TxFTtABG125IznBzXS/8Iv4Z/wChd0j/AMAo/wDCj/hF/DP/AELukf8AgFH/AIUWC5w+gfD2zi8W69f6veLPp081tJpsAvM7DFarbiVxgYkABwQSOQeoBqfSfhT4O0q3t47DU9Uhkt7yO8imF+DIJUg+zg5I7xHafXr15rsf+EX8M/8AQu6R/wCAUf8AhR/wi/hn/oXdI/8AAKP/AAoCxzH/AArXwYkjm2lntY2lsZRDDdAIhszmDA9AeT696cPh34UV45Ev75JElv5dwvBlvtpzOp4+6TggdiOK6X/hF/DP/Qu6R/4BR/4Uf8Iv4Z/6F3SP/AKP/CgDmtL+HXhPS7kz6fe3luz6dFp8wW6UiaOKMxxs2RneqHGRjOBnOK3PBug+H/CWlSabovkwwS3ElzINygNI5yx2qAq/RQB7VZ/4Rfwz/wBC7pH/AIBR/wCFH/CL+Gf+hd0j/wAAo/8ACncDS+023/PxF/32K46z8CeG7GwvtL0/VdRs9IvRPv06G+2wRmYNvMf8SZLMcKwUE5Arf/4Rfwz/ANC7pH/gFH/hR/wi/hn/AKF3SP8AwCj/AMKVguedXPws0+y1Xw9HoGqTwaba39zeag73+J3MtsIMIdpGCAMjjvjBrZl+FvgVtXbUUa4hJtmtUgjvMQxxNbfZyqr2HlgD689Sc9Z/wi/hn/oXdI/8Ao/8KP8AhF/DP/Qu6R/4BR/4UAc5b/D3wnDZWVuLu6eSzubW5S5e6BmdrYYgVmxyqAnAx3JOSSap3fwr8F3WnLYTXl+0Cw3sKj7aAQt3KJZjnHXeoYemPSuv/wCEX8M/9C7pH/gFH/hR/wAIv4Z/6F3SP/AKP/Ci4HMX3w48J3l3LfTahfG+e/j1EXX2tTIk6QCDcMgjBjG0ggg9etamleE/DWneLJfFMLh9Vkt2tzM8i5EZKkrkAFhlFxuJxzjAJrT/AOEX8M/9C7pH/gFH/hR/wi/hn/oXdI/8Ao/8KANL7Vbf8/EX/fYrnfEHhnQ9Y12018X9xp+r2kLW8d7ZXIjkMLEExuDlXXIBwwODyMVof8Iv4Z/6F3SP/AKP/Cj/AIRfwz/0Lukf+AUf+FAHAfEH4V6LrlnrOoWOpXMmv3dhLbwSXWoEwh3tjb7mGDxtOSAOvIAJq3e/C3wnrOgQWWuXV5LcspN5Ol/h7hmg8kh2AAYBOF4GMZ6k57T/AIRfwz/0Lukf+AUf+FH/AAi/hn/oXdI/8Ao/8KAMOy8DeF7XVbrUhd3MstxP9q2S3QZIrjyBAZkGOH8sbc9O+M1mn4WeDDpR0z7bf/Zv7Kg0nb9tGfs0MhkjXOOoYnnqRXXf8Iv4Z/6F3SP/AACj/wAKP+EX8M/9C7pH/gFH/hRcDn38A+FZNUbUHvLpmbVTqxiN2PLNw0Jhc7cdGQkEdOc1Rg+FfgmPSLDR5J7i50/T5Ee0t57hHEQRlZFVtu4bSoAbO7GRuwcV13/CL+Gf+hd0j/wCj/wo/wCEX8M/9C7pH/gFH/hQtAeppfarb/n4i/77FH2q2/5+Iv8AvsVm/wDCL+Gf+hd0j/wCj/wo/wCEX8M/9C7pH/gFH/hQBpfarb/n4i/77FH2q2/5+Iv++xWb/wAIv4Z/6F3SP/AKP/Cj/hF/DP8A0Lukf+AUf+FAGl9qtv8An4i/77FUdbtrHVrJbSe+aJFmjmDQyhW3RuHXnnjKio/+EX8M/wDQu6R/4BR/4VzqN4Uk8SXuhxeCYJJbKWGOeZbO32L5oyrDJ3EY64GRigCKP4Z+BIri0kt4fIitp72dbeO4xE7XgIn3L3BU4A7DGMVHF8MfB8NvbpDfX8dxbS2kkF2L0edGLZGSBASMFVV3GCDncScmt5dN8BtA062PhsxLJ5RcRQ7Q/wDdzjr7VneIpPAOi6FPrDaLo17DCu4pa28DuyhwhIBwDgkA88UAVNR+Gfgu8aHbNcWqQ20VskdvdhV2R3AuATnJLGVQxPU8561s+FfDGg+Gb7UbnSbqSOO/uJLmS3edWjSSRt7snGRuYk4yQMnAFU9F/wCEF1GGV5NA0qweO9ayMd3awIXlXHCEZD53DG0n06gir9vpvgW4mkht7Dw5LLEpeREihZkUHBJAHABBFFwMy48BeFZrzTL9rib7fpmoyajBdrcKszyvu3B3AyyEOw2njHHYVww+Fd4fh0dMfULVtf8A7Q82K4N98lrbm/W6ZITs+UnavUH5gOcDFdtaT+B7rRNe1e38N6ZLb6LJPHMY7WBvNMUYkJQjg5BHUjnripUHg1YYXuvC1jbNJY/bcNYREBcqNuQMFsuo49etVCLk/d/r+rClNRXvP+v6YyX4feDprnTrm4Hmy2N39uRnlUs9z5nmGZmxuDFuu0gEYBGBiuz+1W3/AD8Rf99iuOP/AAh5vI7OPwfayzmZoZEFlbgxMpGd2SM8MD8ueKteG7HwrrUN66eFNOt2s72WzkWSziOXjOCQQDwc05QlHcmM4yvY6f7Vbf8APxF/32KPtVt/z8Rf99is3/hF/DP/AELukf8AgFH/AIUf8Iv4Z/6F3SP/AACj/wAKgs0vtVt/z8Rf99ij7Vbf8/EX/fYrN/4Rfwz/ANC7pH/gFH/hR/wi/hn/AKF3SP8AwCj/AMKANL7Vbf8APxF/32KPtVt/z8Rf99is3/hF/DP/AELukf8AgFH/AIUf8Iv4Z/6F3SP/AACj/wAKANL7Vbf8/EX/AH2KxPFehaN4kbS21C8lQ6Xfx6hbeROE/fICFLeoG48e9Wf+EX8M/wDQu6R/4BR/4Uf8Iv4Z/wChd0j/AMA4/wDCgDG8R+CvC3iC+1a71SaWVtVsYrG4QXW1RHFIZIyuPusrsWB9ay9U+FngfVIil9JdSvJJdSXMv2za9y1wEEhcjH/PKMjGMbBirVpJ4UvrNNQ07wPDeabIXEd5HZQBHC5+YAkNsJXAbGDkHpzV3RrfwNqelaffpo2iW/260S7jhmtoVkEbJu5HsOvbg0AU7X4f+F7XWYNctb+9h1eO4lnlvkuwJbkyiMSLLxtZSIoxjAxsGMVT/wCFV+BhYSWSyXKwmJYIQLzm3hFwLjyoz2XzQDzk8AZwMV0aaT4IdHdNN8PMiRrKzCCEhUb7rHjgHse9Y9jN4Hu/CU3iSLwzpxto5ZYVRbOFmldJTEFTGQdzjC885FAGn4e8LeG9D8Q6j4gs3VtS1FQlxM8i5ZQ7MAcAZ5Y8tk4wM4AFdF9qtv8An4i/77FZi+F/DRUE+HNJBx0+xx8fpS/8Iv4Z/wChd0j/AMAo/wDCgDS+1W3/AD8Rf99ij7Vbf8/EX/fYrN/4Rfwz/wBC7pH/AIBR/wCFH/CL+Gf+hd0j/wAAo/8ACgDXooooAKKKKACiiigAooooAKKKKACiiigAooooAKKKKACiiigAooooAKKKKACiiigAooooAKKKKACiiigAooooAKKKKACiivN/G3iq807xPbara3D/ANg6Ndx2esFZI/K/f4VmfLbsxFoW4HRn9KOoHpFcVceCrpvGOp+Iob7TlmvWgMbyafvmthHGUOxy+MkMeoxz0NZsvxDuJNQighk0i0juL6408fa3YNaSxb9rTYI+WQJ8o4+8vJzVO9+JWsx6fq15Dp2lounSyW8iz3QDLIk8cYJUNu2uGZwdowNv3s0JXDYki+Ft75Ev2jxArXU0kcpuoYZIpIpFgEJdcSEHcFyUYFT0xgCpo/Ai6t4d8SWcU0ljBqlw32Jbqz5tY2dZJRsyDh5Q7Y44Ip2ieLtcvvH9jot3NpsESPqFvcpHkfaHhMBjZM8g7JSduT/Eewpbvx5rltrt1or6PA08d/JYpOA/liR41ktN3qHXduIPykAd6N9e4foRal8Mbu6juY4dfhtobu4e5lt47IiGOTMJUxKHBUDyeQSQS7NjOKW/+GE1xGGh1m3tbkXd7c+ZHY8N59xHOEYb/mUNGARn5lJ6VDqPjbWFvpjcHSVs7PxCmmDyrp45HPl78uc4C84KnPQmszWvHOvanp1pHmPSvPW+gu4z8pLrZiVBFIrMGOSSGRucdAQQFf3br+th21s/63OvXwrqNn4Q8W2K3NteXmtC5mjSGDyEWSSAR7OWPGVHJ9eanfw3danp9h9pmFm0eli1eExh3R8xtncGwcNGOO/PNcbD8SNW0zwoJJ/7Lu5RZwvY3Su7RXLfZ3kkiZiQPMXy+TnneMKTxVux+J+pMsl/Lp9hc2G++jiitJGM7NBAJlGeQSwyuAOoBGelaRm6cm49P+GM5QVSKUlv/wAOdbceFVuhOt3Jayfap/tEziD94jgrjy2z8vCKPwzUngPT76wg1hr+2Nu13q9zdRIXViY3YbSdpIGcdK5Xwxrtxql944uF1i2u4xYW01sbOZmjj3QSElck4OQMkY5A4Bqxo99eWeieGTbX08txN4ckm8iSYv5soijZWIPLMSW5Oe9aR56r5W9l/X5ENQpLmS3f9fmei0V5rJruqwXIitZ3urCSFJ2lluSm51g3vEsmCQWO04HuOK2vA1zLceKfFW5rlYjNaSRwTSM3k77ZGYAE/LyeQO9KrQlT1YqNeNW9jsKKKKxNworn/GniBtCTTo1NvC2oXX2Vbq6JEEDeW7guQR1KbRyMlhzXFXvxK1xDceRp+kILbUU0+fz7oKVYzRRiQKG3FGEjODtHAXk54Fqweh6rSMAylWGQRg15D4j+IviHToobzfo8TWkWsJdQSMyx3M1o6BApPzKWXJ25PU9cVf1fx3eJqI8P3cumF5reaK6ktZGQwubV542RmYEgqoGQMZPDZGKTdlcaV2dF4Y8Max4f0YeHbXV7SbR4I3itPOtWM8UZztjZg4VguQM4BIHPPNZGh/DNrGG0tbvV0ure3ntLrcLfZIJIIFh2qdxwjBASvPVhnB4xPD/j64sfDE87XltdXcUGmxQLPcNI1zLNaqwQAsArF+rZAADMehq7c/E7UrUXjPp2nXK6b5S3jQ3IAYPCrm4iBO5oQzEZ2n5VZs8YqmrNoV9ET6f8NNUs4bUr4htDNZW9hb2+NPIR1tHkKeYvmfMGWQggEYIBHpW1ofhG80+PTdPuLy3ubG11C61KUxw+VvlkkZ402ZI2qZGOc9UTjrXMf2xeXHgD4mXK6ylzLbz3Bt57Od9sam0iYeWSxKjJJ4OM5xXQ69f3Wm397DY3kxMeiCVIDJu8shwCwB5yFycnNXSpuo7L1M6tRU1zP+uh3FFed6hcX32i6lt7+W6trS6b7NbjUJI5bhCIiQhX/WYbeBnI7Vr61rAbXbJ9K1ITloL2PyElBRpYgBjA6sGBH1BFaPDvTXe/4K5msQnfTZpfe7HW0V5p/bmrRywR21w1xZ3FvDNLLNcFAJBC7vGHwSpYhOB05xjNbPga6luvF3iV2NzHE8djMlvNIzeSXhJYAE4U5647ilVoSp7jo141djsqKKKwNyhrmqRaTbRTzQyyiWeOBRHjO52Cr1I4yRVTS/EdpqF7bWsNtdK9xFNKpdVAUROEcHn+8RjGQQc5qXxPpLaxp8VqssUZjuobj97FvVvLcNtIyOuMVl6f4XvNNvYLqx1C3DRRXCbJLclFM0ivhAGG1V2gBefrXRBUnD3nrr+X+Zz1HVU/dWmn56/gadnrkd1qU9lHY3f+j3JtpJSE2B9gf+9nGCOcd61q5zS/DtxZ63cam9xZSyXFz57SfZSJQPLVCobd0O3PTua6Os6igmuUuk5tPn7/AIBRRRWZqFFFFABRRVDW9VttJt0kmWSWWV/Lt7eFd0k74ztUfQEknAABJIAzQBfor5j179o3xYNSuLfT/C+m6atvM0MkN+7yzKyMVZW2lQpyOgz9TXbfCL403niuW9h13w6bKGxVGuNStJC9tEXJCiQN8yZwTn5gAMkgUAezUUA5GRyKKACiiigAooooAKK5G+8YSz67a6Poloji6aWOPUbolbVpYxlok28yOBuPZfkbDZUgHiXV/EHhfQb3X9UvNDuLGxhaadBDLbttA6K298k9ANvJIGaAOuorlvhr480Hx9oZ1LRZJEkiIS6s5wFmtnIztcAkc9iCQex611NABRRRQAUUUUAFFc94z8Uw+HbKZ47G51O8jga4NrbD5liX70jn+FRz6k4IUMeKLdvFl3bJdw6h4fWOVQ8aJbyzKVIyMSeYuQR32j6UAdDRXnnhX4r6Dqvji98E3zxWms2sxgR0ffbXUijLrG5AO9eQVIHIOC2DXodABRRRQAU3YmCNi4PXjrTqKAI3t4H37oIm343ZQHdjpn1qK+Mdva3F0tukjpGWK4AL7RkDNWaivIftFpNb7tnmRsm7GcZGM0pXs7DVr6nn+m/E6zv9Mh1GDQp2Ejaft2zxMB9sbYgLA8OpI3L1AIPOa3fE/iwaL4gttHGmrPLcWct4kj3UcKkRsilfm/izIuPxrCtfhdDBptrAutS/abWHT7eKcWyhfLs5RJGGQHlmYfM2enAxWnqngy+1HWrfV7vXIZrmC1ntkWXTkeMLK8bZCluCPKXHJ6n8K6knSX9/pun2qXGpT29mj8/vmVecZP5DOap2HiLwtdyyWtjrGlTPbo8jxxTofLVW2u3B4weD6Z5rF1r4eaVfahaajDJ5V1E0puPOQzR3QlULIHQsAM4BGMAc8EHFV1+HIitBFaa7cWkqHUPKmggVTGLtlYhfTaVGPbj3pD7F+48ceGbbVbSzlvdPj0+4tpbiK+a4QRB45UjaPno2X/DBzVvRfFGlXWnG7vGt9MK3txaqksy/M0UpiLA8cEgfTcKwYPhnFG0ytrMjw3Ud7DdRm2X95FdMjSKpz8pynB54Jzk80RfDKzjuLeVr9bhYzdpJDPbB4pIbiYSsm3PVWGA3PHUGhAbcfiDSNQ8VzeEIEguA2nSXEzxSghV3iNkIHIzu6+xrb0rT7TS9OttPsoilvbRrFCrMXKoBgDLEnge9cz4R8Ev4f1Oyuv7anvIbGwk0+2hkgVSsLOrruYcsw2gZ7jtnk9hR0DqN8uPbt8tcZzjHf1qpp+lWNje317awlbi/kWS5cuzF2VQo6ngAADAwKu0UAFFFFADZI0kQxyIroeqsMg0nkxbi3lJuIAJ2jJA6U+igCOZF8tmEKSMMsoOOTj17VxWnePLe50jRtVudBntbfW0C2LtJGwaTy2dYnxypIVsHkZ4yM13DglSFOCRwcdK4nR/AJs9H0jS7vWpLy30aMiwU26oFl8tkWV8H5iodsDgZOcdMJ3Gix4I8Y2niZkRNHntTJpsGooSUkXy5s7VJU/K4wcqe3TNUb7x59j0rWNTfwnej+xkJugZYciPYHADBiN2DymQQevUZ2NH8G6bY+GNH0Wcm5fSoo0guQPLYsihVchTgnAHXIqjqPgOO/wBH1+1n1LZe65aJa3VzDbKi7V3YYR5xvO9ssT6dgBVPrYS8ybxJqEcmhWemap4fBj1q8GlyWrXAVRG6OS25B02qeBg89qvWut20aNaxWNyJ4bv7BFFI6l5GEQkzuJPG3nJOeKj8W6TqF8vh9rRYp30/VIrmfc3l7kWN1YjrzlwcfrUh8Ot9qlu1vyJzf/bYj5QxG3leUVxnkFf1rSnya839bf8ABMqnPpy/1v8A8AhtvEsN01oLPS5StzbNNbSOyKMhdxUgZZR/DuwRnirngm6s9S8JaTqVnYrZQXdrHcJAMHy943Yz3OSee9VF8MrbQ23lyfaRp6E2cZUI+7yyuGfup3McY6nvirXgTTbrRvBWi6TfeX9qs7GGCby23LvVADg8ZGRRU5L+5/W//AClz8vv/wBbGx5ce3b5a4znGO/rVSx0qxstQvtQt4St1fsjXMhdmLlRhepwAB2GKu0VkahRRRQAUUUUAFFFFABRRRQAUUUUAFcfbaxog8X6xe6pq+n28tgVsreOe5RGjTYskjYJ4LFgPpGtdhUMlnaSuXktYHY9WaMEmgDyqL4R+EvGmp3XjbxBa3PnayizJa29y0McabQEc7CC0hUKWJOM8Y4ydXwLofh/4Ztc+FGuYI9NvzJfQXN9KoklOVWSKRjgPtBjCnH3eD0yfRgAAABgDoKjmghmAE0McgHTeoOPzoA5/wCH91byade6faXcV3babeNbQSxyiQeUVWRF3AnO1ZAv/Aa6SmQxRQpshjSNc5wqgDNPoAKKKKACuf8AH98tn4eMbXi2QvLiK0NwzhPKWRwrsGPQhd2D64roKbLHHKhSWNZFP8LDIoA4nWxpPiM6b4T0HULSOK32XbXNlKjvZJCy7PLxkK7EgAkEbQ/B6VjfGb4b3PiLwHeWml69q/2mDF2ttcXbTQ3bx5YI4bJXJ6bSAGCkg4xXpsNvbwkmGCKMnrsQDP5VJQB8R/s/+Kl0X4raDNa3aeTqkq2FzEHH7xJfuZHqr7T7c+pr7cqtHp9hHIJI7G2R1OQyxKCD9cVZoAKKKKACiiigDgND8TaPa+GrnW1v9Pu9X1R/OW2F0nmSM7bYIcZyMAouMcHcepNX9E8D/wBn6HHYf8JFrSSorCN7a6MUduGJISKPldi5wocMQAAScV1K2dmriRbWAODkMIxnPrU9AHwT4/0GbwL41v8Aw5PqgN1YTJNbXm8JI4bEkc3s+Tz/ALQNfa3w215vFHgHQvEEgAkv7GKaUAYG8qN2PbdnFbM9lZzyeZPaW8r4xueMMcfjUsaJGixxoqIowFUYAFADqKKKACiiuS1zxlJpOvLplzosyxtbz3QuXuokjEMLRiRzk8f6wEZ7A0AdbXjGr+MdY/4SGLX4LJ5bux07U430pbaQNC6TQhRI2cOSgZwAASM7cg16lZ+JfD15LbxWmt6fO9zuECx3CsZCud23B5xtb8j6UDxJ4fKM41rTyqyeUzfaFwG446/7Q/MUAcjYeIvF02q2Vuf7Mns9SEi2d3awvIqMjqxMp3YGYi+AONydecVU0zxZqg8QXujhrezB1G68m6nhleO4KPGBAu58KzKxOQccfKvBrobfxlIfEF1pN5ok1ktpFDNcXEtzFtjSZpFQ4znOYzke461Z8Q+LdJsNNtryHWNNCXD7Y3eddrDJHBz/AHhj68da5MdjaeBw8sTUvyxWttWXCDnLlW5z2h+JNa8ReBdc1DUIbS1U6WziGIsJ7aYpJ5kUgPQrhcHg5zx0qvYyXVnotrHpklwJT4XidY0ZiA/y5KjoG25PHJrbj8Z6FNp7R6vfWUkd1dJYbFYFS0obCtzwDhuenBqXwN4q8N3nhyJbOaz00WiFHsTcKWtlWRo1B56ErgfgKvKsypYzDxxVJPlltfTa+5niaEr+zb1X/A/yMnUTI0d4bO4upWivll02NbiRWkjAj3iM9GJfePmyACe1aniHVI7u40q70e8kkcXVzbgIzBGdIpVII6HEgAz0z0rbt/EWgXF/BYW+tafLd3EYkhgS4UvIhBIYKDkjCtz7GoV8QeF7GKWAaxpdtHaSJDInnogiZiQqkZ4JIOPUg16Dr3tptf8AyMFQtfXf/O/9eRxOqXusQ+GtSksRqEtvJYW7PKs2HjuNjbwNxByTsyF6c8ZNb/g1g3jzxY6oY1kSxkKZzhmibJ44z6kdcVqSeMfCcdvDcSeJNISKdC8Tm7QB1DbSRz0DcH0PBqvcXllpHi9LOx0cSXWrWs17c3EbgM4g8tVGP4ifNAHIAGaVWr7Sytb+v+AOlS9ld3v/AF/wTpaK5iDxlZP5qzWdxA1u6rchmQiPdJ5asCDhgW9M4we/FaHhXWjrllczta/ZXtr2ezdPM3gtFIULA4HBxnpWcqcofEv6/pmkKkZ/CzXoooqCzlPijPqNvoNpJZC5+yf2jbjU2tgxlWz3/vSu35sdM7edu7Fc63iSy0/xONN8OWf2Wzutiz6u26azU+XKyAKGwHJXB6dV6kivTaKAPMdK8ceLLz7N5+hw2l751tHNp0iOGaKWAO86ufuqrlhgg4CEHkisIeNr/wAR6bpupi50+6eDVbKaGzsmIuFLRuXWQB2wpYFVJAyBk17Nd28N3ay2txGJIZkaORD0ZSMEflXFW+p2GheMbnQrLSJZ7uKztAbia+Tc0DvIsaJvOTtKuce/cmjqHQoaX4o13XvCwSRrOC71gw21oLcsJbZnQmcOp6GJQ5HfIAIB6s+Ieo6lYSQy+HluGtfCghuruKKUjz0PytEVxmTEO8gD+Mp3FOv/AIoWVvGt3P4bu5HSW5hiKSRMymGcQSZOcoCxGD3HvgV0+n+JptTLzaVo893YxXbWklwJUXLo+yRkU/eVWDAnjO04B7nmg9TmofGGvX3i2+0/S7nTLmC21CGEWwtZPN+yy26SeeX34G0uewzjHBIrmR4u8Q69o/hzVJ/sl9by3Fhd7rCCSLybgvh7cks24EZPbb36iu5j1Cx0vXPGQh068YQxw3l7KtzuaRniI+RWwEASMd+w4q5puo6V4dsLPQ7G1vHtLNYrVDu8wozJujQljknGBn3FXGnKWqXb+v6/4BEqkYu0mc9beItZ8QfC7xJqWoLaQBtGkkjSAsstvKYHMkbg9CrAAd+uQMc25nuLOG2j0p51n/4RqUxQozFRIBHs2r0Dfex3PNaOoeJobj7PpV9oUvl32oHSbuGeRTs3wtID8uVdSvB5GM11NnbQWdpFaWsYighQJGg6Ko6CrhL2cndf1b/gkSSqxVn/AFf/AIB51rl9qdtp962nrfTaab62aGWOcbv+WW5BubdtJ3ZxxnOeM1u+AVC674xVV2J/bKkL2GbS3Y4/Ek/Umutqrp+m2OnvdPZWscD3cxnuGUcySEAbj6nCgfQCipVU0tP60/yClSdO+t/6f+ZaorB/4Q/w9/z5S/8AgVL/APFUf8If4e/58pf/AAKl/wDiqxNjeorB/wCEP8Pf8+Uv/gVL/wDFUf8ACH+Hv+fKX/wKl/8AiqAN6isH/hD/AA9/z5S/+BUv/wAVR/wh/h7/AJ8pf/AqX/4qgDeorB/4Q/w9/wA+Uv8A4FS//FUf8If4e/58pf8AwKl/+KoA3qKwf+EP8Pf8+Uv/AIFS/wDxVH/CH+Hv+fKX/wACpf8A4qgDeorB/wCEP8Pf8+Uv/gVL/wDFUf8ACH+Hv+fKX/wKl/8AiqAN6isH/hD/AA9/z5S/+BUv/wAVR/wh/h7/AJ8pf/AqX/4qgDeorB/4Q/w9/wA+Uv8A4FS//FUf8If4e/58pf8AwKl/+KoA3qKwf+EP8Pf8+Uv/AIFS/wDxVH/CH+Hv+fKX/wACpf8A4qgDeorB/wCEP8Pf8+Uv/gVL/wDFUf8ACH+Hv+fKX/wKl/8AiqAN6isH/hD/AA9/z5S/+BUv/wAVR/wh/h7/AJ8pf/AqX/4qgDeorB/4Q/w9/wA+Uv8A4FS//FUf8If4e/58pf8AwKl/+KoA3qKwf+EP8Pf8+Uv/AIFS/wDxVH/CH+Hv+fKX/wACpf8A4qgDeorB/wCEP8Pf8+Uv/gVL/wDFUf8ACH+Hv+fKX/wKl/8AiqAN6isH/hD/AA9/z5S/+BUv/wAVR/wh/h7/AJ8pf/AqX/4qgDeorB/4Q/w9/wA+Uv8A4FS//FUf8If4e/58pf8AwKl/+KoA3qKwf+EP8Pf8+Uv/AIFS/wDxVH/CH+Hv+fKX/wACpf8A4qgDerl/FnhNte1Vb7+0zbAaXd6d5YgD5W42bnyT1GxcD61a/wCEP8Pf8+Uv/gVL/wDFUf8ACH+Hv+fKX/wKl/8AiqLDTsYGo/DgX89l9p165+y2kUMawJEFA2RSRMVIPy7lkJPBIIHOOKV/h557aXJf6pDevYWT6e4lsR5dxbNs4dA2N/7tfm6cn5fTe/4Q/wAPf8+Uv/gVL/8AFUf8If4e/wCfKX/wKl/+Kp3YjM1zwP8A2lr95rA1eSCSU2LwosAKxPayPIhPPzAl2BHHGMEEZrhPiB4J1Sy1H7RpEUUySbp5DNDviuriS4aYhgJF8tUblThvvE9Rz6d/wh/h7/nyl/8AAqX/AOKrM8ReC9Ils0W00+Z38wEgXUvTB9WrwuJFP+y63s03K2iSu3t06m+Hs6quc54F+H0NtodtawX6rNp15bSwXJtQZGSHdtjk+b5uHYZGOTnHWrtz8K4ZrbTF/tuVZtNLtE/2cbWY3IuBuUEZAIK4yMg5yDzWp4c8FaTFBKLvTpkYsNubqXpj2atX/hD/AA9/z5S/+BUv/wAVWfCyqrKaHtk1LVu6s73fToPFW9rK2xD4f8JwaPrz6pDLAFawjsxbxWwjRNkkkhZeSRlpWyK4/wAR+AtWs4WvbHVLrVb+4vbFWaS3VjHHFemfzGBYbtqswwMZAGAK7b/hD/D3/PlL/wCBUv8A8VR/wh/h7/nyl/8AAqX/AOKr6Dqjn7nKX3gq5PjC2gt2kXT7vTtRXVLryEYSSXMkJZVBPyEhGwcMBjnJOa37/Qb1PFWi3WmKkNjZ6Xc2O8tloSzQGM7T94YiIPPcVc/4Q/w9/wA+Uv8A4FS//FUf8If4e/58pf8AwKl/+Kpp2t/X9bg9bkCeD9Na5FxcRwSObgXL7YFXLjbgL12rlFJA6nknrUvgTTb7TNNvk1CKOKW51S7ulRJN+EklZ1yfXBGad/wh/h7/AJ8pf/AqX/4qj/hD/D3/AD5S/wDgVL/8VVSqSlu/6/pERpxj8KN6isH/AIQ/w9/z5S/+BUv/AMVR/wAIf4e/58pf/AqX/wCKqCzeorB/4Q/w9/z5S/8AgVL/APFUf8If4e/58pf/AAKl/wDiqAN6uU1HwjJc+L7jxFFqMEck0FvAEksVlMQhd3DIxPDEyNzjsKu/8If4e/58pf8AwKl/+Ko/4Q/w9/z5S/8AgVL/APFUAY8ngEN4Mv8Aw7/au172+ku2uxarvG+4M+zGeQGJA56Vf0Dwxe6DdXEema1t0qe7kuzZy2odonkcvIsb7hhGYscENjccHGMWf+EP8Pf8+Uv/AIFS/wDxVH/CH+Hv+fKX/wACpf8A4qgCg/h7ULjxB4raRo4bLWLS3hinU7mUqjq4K8f3uDmrknhrdcmcXxVmeKZh5QI86NNiP16fdOP9kc0//hD/AA9/z5S/+BUv/wAVR/wh/h7/AJ8pf/AqX/4qrjUlFWTIlTjN3aMm88Naws2gRrdxX8dpq4vbiZ0ELKoikUnAzvYs49K7SsH/AIQ/w9/z5S/+BUv/AMVR/wAIf4e/58pf/AqX/wCKpSk5O7HGKikkb1FYP/CH+Hv+fKX/AMCpf/iqP+EP8Pf8+Uv/AIFS/wDxVSUb1MmljhheaZ1jjjUs7scBQBkkmn1X1OSaLTbmS3szezLExS2DKvnNjhMtwM9MnihgjPtvFHhy4n8iHXNPeXYsmzz1DbWYIrYz0LEKD3JxV7VNQsdLsnvdSu4bS2QgPLM4VFycDJPuQK81t9F8VrpU11Jo19/wkmo3VtdaheLdwoiJHPGfs0WJCfKWPzAAcZOSeWrnT/b3inSNY08Nrd5eX9qzWCtNGttcRx3gPnD94RHIUZAFZUGF45zTA9t0zULHU7c3Gn3kF3CHKF4XDAMOqnHQj0qzXksHhrx1b6rcLbz3dnpV7c3M6GCSJruGVjDslmO9Vf7sgwN+FKgg9up+Gdj4mtbaSbxRc3j3rRRxzRyOjQtKpbdLFh2IDZHGFGAPlBzSBnY0UUUAFFFFABXGfF7x9Y/D/wAMf2lNCLq+uH8mxtN23zpMZyT2RRyT+HUiuzrwH9o/wH488Y+NNPudC0kX2mWmn+Wh+1xR7ZXkJk+V2HZY+fagB/wa+IGn+NLbU08f635GrW03mRxi9a0tpIHPy+WisMlTlTksfunPzV28Ekt14mhtPAOueZbWsBuNQae6a8tWLZEUA3MSjMQzEqRtCjIO4VS/Z6+Hf/CGeGDea1pkMPiS8kkNzIWWRoogxEcauuQF2gMQDyWOa6/W7Cew1q217RtNkuJ5HMWoQ27Ro1xEVO1jvZVZlYLgk5wWFAGloOqLqtiZvJe3nikMNzbuctDKv3lJHXqCD3BB71oVzvh5dQk8TanfTaNdaba3NvBxcSwsXmUuGYCN2/g8sZOOg9K6KgAooooAKpa3qUOk6bJezq8m0hY4oxl5XYgKijuSSAPrV2ue8VR6h/aujXVtpVxqVtayyzSxwSRKwfYVQ/vHUEfM/Q9cUAeEftMah8R9FutNv7zxFcWOiaghjFvp0pgS2uBk+U8i4aTcvIJIBKt8o4rifgxqvj/VvH2n6H4b8W6tCzMZrv7RO1zFDbrje7xyEjnhR0OWHNfVWnWVxrGvyatrWkS20VqqJp1vdNFIUbBMk2EZlDHIUHOQFOMbjmbxZpbzRJq+l2iyazZMr27IVR5VBG+EscDay5GCcZweoBoAn0DVLi6muNN1OGODU7TaZVjJ8uVGztlTPO04IweQQRzgE69cxG+qX3izTb7/AIR++0+KGGeG4luJbchkYKVGI5GJO5F7cc109ABRRRQAUUVn+JkvpPDmpR6Ypa+e1lW3AYKfMKkLyeBzjrQB558WtQ8bat4E1bVPA181hBY5dGhjD3F/Gh/e+UT9wAZ2kAs5XjAIJ+VYvGXiJZ11C38XeIHuJCAksepzM0rHoo+bDE9Md/Svs6WHUNQsdP8AD0fh3UtL0sMkd1JLPb4+zoh/djy5Wb5iqKcD7pbmuiuNI0u40r+yZtOtXsNoQW/lDy1A6YXoMdsdKAOS8B3Xi7RND0W08d3kd/c3saI94kYRoLhuRDIF+Vv7okAGWGCOQT3VcNqKeIG8JXvh+Xw/ql/cIssVrei4tsPtYmCQlpQ24AISSM5BNdvCXMSGRQrlRuAOQD3oAdRRRQAUUUUAFFFFABXF/GlBH8Oda1FLq6trmzsZnt3guHiIkK/KflIyc9PrXR3uvaHZXn2O81nTra5wD5MtyiPyCR8pOegJ/A06LWdHl+zeXqti/wBrAa22zqfOB6Fefmzg9PSluNOzPLda8RXh0Hxdo1kiW1lY2t4N0t8xuv8Aj3EkU8ZLFirM2BxgcYbORWifH+tJAxsbGyn8qW4tmgndkeIRxbo53cnHlyHAzgD94vzda7fSfFHh7VLGC/s9VtGhuJGiiZpApdlYqVAPPX+Y9aZ4g8Sadpvhi/16Ax6jDaL8628ikscgbc5wPvDr60xHkGv+ItX1LXZb6KW/trldPtXWzineGaSVL6VGECK7xszIoBOWUjnp097FY8+v2trPdW9zbzwvawRSt8oKtvYqqpzydwx2qpN4qVSwh0XUrjy5vImKeWPLk3bQpy4yeQflzwRWqpTaskZSrQTd2dHRWT4Y1pdcs7qcWr2zW17PZujMGy0TlCQR2OMitasjUKKKKACiiigAooooAKKKKAK2p39lplhLf6jdQ2lpCu6WaZwiIPUk8Ae9B1Cy+1wWn2qHz54zJDHuGZEGMsPUcjn3FUfGdrNfeFtQsre0+2STwmMQZUB88EHcQMY9a4+w0jxF4T1K4i0+zbUNDtLCc6Ou/dLBJK8eLRh1Malcq/8ACuVP3QSAd42qactpc3b31ulvauyTys4CRsv3gxPAx3q3XE6v4Wubrw5p3hARibT5UdtUupVV1lbBLBk3BiXkYtkdMe9a3w8j1y38I2Nl4iiZdRtFNs8jOrGdUO1JflJwXUKxHUEkUAdBRRRQAUUUUAFFYX/CJ6P66n/4Nbr/AOOUf8Ino/rqf/g1uv8A45QBu1FDb28DO0MEUTSHLlEALH1OOtY//CJ6P66n/wCDW6/+OUf8Ino/rqf/AINbr/45QBu0Vhf8Ino/rqf/AINbr/45R/wiej+up/8Ag1uv/jlAG7RWF/wiej+up/8Ag1uv/jlH/CJ6P66n/wCDW6/+OUAbtFYX/CJ6P66n/wCDW6/+OUf8Ino/rqf/AINbr/45QBu0Vhf8Ino/rqf/AINbr/45R/wiej+up/8Ag1uv/jlAG7RWF/wiej+up/8Ag1uv/jlH/CJ6P66n/wCDW6/+OUAbtFYX/CJ6P66n/wCDW6/+OUf8Ino/rqf/AINbr/45QBu0Vhf8Ino/rqf/AINbr/45R/wiej+up/8Ag1uv/jlAG7RWF/wiej+up/8Ag1uv/jlH/CJ6P66n/wCDW6/+OUAbtFYX/CJ6P66n/wCDW6/+OUf8Ino/rqf/AINbr/45QBu0Vhf8Ino/rqf/AINbr/45R/wiej+up/8Ag1uv/jlAG7RWF/wiej+up/8Ag1uv/jlH/CJ6P66n/wCDW6/+OUAbtFYX/CJ6P66n/wCDW6/+OUf8Ino/rqf/AINbr/45QBu0Vhf8Ino/rqf/AINbr/45R/wiej+up/8Ag1uv/jlAG7RWF/wiej+up/8Ag1uv/jlH/CJ6P66n/wCDW6/+OUAbtFYX/CJ6P66n/wCDW6/+OUf8Ino/rqf/AINbr/45QBu0Vhf8Ino/rqf/AINbr/45R/wiej+up/8Ag1uv/jlAG7RWF/wiej+up/8Ag1uv/jlH/CJ6P66n/wCDW6/+OUAZfiHwQ2reIp9X/tC3j819PcRvZ7yv2SZpQN28feLkdOMd6zdM+GMdm13C+r+dZ3d1BdSR/ZtrI0Ny06BG3fKMttPHbIxk103/AAiej+up/wDg1uv/AI5R/wAIno/rqf8A4Nbr/wCOULQHqcnbfCyOJ4xLqVtd2/2d7WSCezYxsnnvPGdqyAb1Z8EnIbC8DFWb/wAE3tj8NtZ0DTLh72e62tbwySsI4sBB5aNIzMF+QkAsQM4GBXR/8Ino/rqf/g1uv/jlH/CJ6P66n/4Nbr/45QtA63Gap4fk1O7u7qW68gXNtDEsYiy0TRyGRW3bsH5jyMdutTWGgm3vkuprvzf30tw8YTarTPgBup4VQVA9yaZ/wiej+up/+DW6/wDjlH/CJ6P66n/4Nbr/AOOVp7adrXMvYwvexF4C06+03T9RXUIBBJc6rd3SIHDYjklLLkjjOCOK6KsL/hE9H9dT/wDBrdf/AByj/hE9H9dT/wDBrdf/AByszU3aKwv+ET0f11P/AMGt1/8AHKP+ET0f11P/AMGt1/8AHKAN2isL/hE9H9dT/wDBrdf/AByj/hE9H9dT/wDBrdf/ABygDdorC/4RPR/XU/8Awa3X/wAco/4RPR/XU/8Awa3X/wAcoA3aKwv+ET0f11P/AMGt1/8AHKP+ET0f11P/AMGt1/8AHKAN2iuET/hEZB5lv/wkFzb73jW5hvL14WdM5AcPg8qRnpnjNaej6H4d1XSrPU7OTVWt7yBJ4S2qXSkowBBwZOOCKAOoorC/4RTRv72p/wDg2uv/AI5WPBB4Sl8PXGvCbWFs7d5o5C2o3YbdG7RsoXzMk7lIHrxjrQB2tFYK+FNHKg/8TQZHQ6rdf/HKX/hE9H9dT/8ABrdf/HKAN2isL/hE9H9dT/8ABrdf/HKP+ET0f11P/wAGt1/8coA3aKKKACiuN8Uahrlrr91p2l3Ba4u7ATWEboCiPGx83tnkFByerUuleJGuLq1vw13NY6hFPPBHGgcqqeWuNgXcTkseDW6w8nHmX9f1r9zOd4mKlyv+v6uvvR2NFcSdS1WXX9Y8mS/NraiKREzGixBoC5VwyluT7HGa6vRbg3mjWV2SxM1vHId2M/MoPOAB37CpnScFd+X46l06ym7Lz/DQt0UUVkahRRRQAVU1fUrPSrM3V5IVTcERVUs8jnoiqOWY9gOat1ztgI9R8WahqVyymLSmFpaqTwjlFeWT6kOq57BT/eNAHjOtftLst5JFo/gyUxRyFC2oXnkyZUkMDGqttIIxgtn2rsfhd8bNL8ZXk9je6JeaPPCqF5i4mtRvbagMoA2FiDgMoBx1rIl+Cvh/xxruoeM7681HTbfV2E8FlZFExkAec5ZW+ZwAxUYAzzk5NdL8K/BWl+BYtU8GzKuoLqG+8+1zoN13EcIY5FHGYwVHHBDZwCTQB6TRWH4NklSyu9LnlaZ9LumtVkdss8e1XjJPc7HQE9yCe9blABRRRQAUUVjeMbq4ttF8qzmMN1eTRWkMo6xmRwpce6qSw+lAFHUPF8A1+PQNJtGv7+TzPnZ/KtlaPG9DKQcuAwJVQxAznGDSaxruvaDpV1rGsaXpZ0+0iaa4a31Bt8aKMsQHjVW4H94VU8UaVFNFovhbQtljdW8gvLe7A3GzSIgM4B++z79hB6h3Jz0PO/HLwV4n1z4dX9rpvii+uzFi6msriGEC7WP5vKDRopXJAIzkEgA8EmgDuPA3i7QfGmhR6z4fvBcW7HbIjKUkhfGSjoeVYZ6H6jI5rdr4w/Z28Uy6B8UNKEM/+g60y2N1Hnh94PlPj+8HwAfRmHevs+gAooooAKKKKAMPxh4o03wxp73V8txO4jaQW9tHvkKL958dFRc5LMQB60xLzxZMizRaPo6RsMhJNScsR9ViKj8M/Ws3Sry2h8M3/i6+h+1TakpkWPgl4SdsEC57EFeOm52Pek8P+Fde07w7DYDxfe28sMZS3jht4Xht152R/OheQIMKCWBIUdKAF8MfEXw/rXiu+8IyTLZ+ILBts1o7hlkIUM3lOOHwCMjhh3Arsa+C/FWl654L8cXunXWoH+29NuxcR36N80kjfvEn9ctuyQe5YcivtnwFry+J/BWjeIUUJ/aFnHOyjorMo3L+ByPwoA26KKKACiiigAorl/iZealpXh1Nc0+6lij0y5jur6JFU+faK375eQcYQlhjB+XHeuC8beJ9e06W21K11nUhZajY397CsCRMtvEjwLBMdyEmNVkMjdTtY8HFK4HstFcT4p1TW7MeDm0+6gvbm7ujFOElEVvd/wCiSvndhiF3IGGM1R0T4o2+rWj38OjTxWNvEr3s8su1bUm2E+WOMFMMFyDnJ+7in3BdD0SivI/EnxMu77wr4jt9MthpusaXbSyyu9ztEao4UMm5MsTxlSq4zgnkVval8SINP1W40250q4juBdR2tsrB/wB+XlEYkBCFSmSPuliCQCATR2A76ivM4/iJrkN3q73/AIZkjgtPsyiBGZ5oS6Ozs6orMyfJnKqSAQSOuNy81S4vvF3hQWd88dlf6dd3RWJspIQsOwnjkAO2OnWmkD0Oworgm17V/wCxVIviJ0s9QuPO8tP3jwS7UUjGMYPOMVleJfEevHw54gn8+5s2j066ubGeHbtZonAG3jcpX7pDZDdRxW8sPKMXLtf8DnjiYuSj3t+P/DnqVFNiJMSk8kqKdXOdCCiiigAooooAKRlDKVPQjBpa4i98fiGMXUOl+dZy6o2kwOJj5n2lZDGQ6BSVXKsQQSTgcfMKN9A8yTwhoXiLw/4aj8K40y7sLSF4LW8M7pK0WDsDx7CNwyAWDYOM47VhaB8O9atoLC11K+s3FrJaSC4iZzIiRWywyW6ggZjcqTzj77ZGQDWjpfxC1C51eOyvfDDWCm/isJfMvAZY5ZIDKvybcY4wec8g46gZ3hb4latdadFNq2kWEQTT4724ulviqASyyxxqE2E5LxgYyfvdzxRb+vxC/wDX4EOmeAfFdpb2+bjRy1tZ6datCJpfLvFtXl3CQlOA6yKejYKgHcK2vDfhPUtP07S9DuobJNPg1K61Gf7KxEfMzSwRBSAeGcMeMfuh61g6l4+1GUx6tCJ7SIabeefZpKvyywX0MBdWdD2Z+qjg4wDzW/rvxC/snUtShk0tJ7SweOGW4hud2J5ZESKIjb94h97YJ2LjOSQKEwaO7orzDxD461O5tmtbWyfSLyx1bT4b0TXAVjHNdBBsUrl1dAeu08+oNen0B1CiiigAooooAaY4zKspjUyKCquRyAcZAP4D8qiSys0kikS0gV4VKxMIwCgPUKewPtU9FO7FZFcWNkHncWdvuuBidvLGZRjHzev41LBFFBCkMMaRRoAqoigKo9AB0p9FF2FkFFFFIYUUUUAFZN74Z8N3tzLdXnh/SrmeU5klls42ZzjHJIyeAB+Fa1FADYY44YkhhjWONFCoijAUDoAOwqpqmkaTqvl/2ppllfeVny/tECybM9cbgcZwPyq7RQBV0zTdO0uBoNMsLWyiZ97JbwrGpbAGSFA5wBz7CrVFFABRRRQAVW1GwsdStja6jZW95ASGMU8QkXI6HB4zVmigDP0vRNF0uV5dM0iwspJFCu9vbpGWA6AlQMitAgMCCAQeoNFFAHP2fgfwXZ3cV3Z+EdBt7iFw8UsWnxK6MOhUhcgj1FdBRRQAUUUUAFFFFAGPD4V8MQzpPD4d0iOWNw6OllGGVgcgg44IPOa2KKKAMXV/CXhXWL032reGtHv7oqFM1zZRyOQOg3MCeK07CztNPs4rKxtYbW1hUJFDDGERF9Ao4AqeigAooooAKKKKAGyxxzRPFLGskbqVdGGQwPUEdxVZ9L0x7iG4fTrRpoIzFDIYVLRoRgqpxkKfQcVbooAprpWlrHaRrptmEsjm0UQLiA4x8gx8vHHGKrp4d8PozMmh6YpaEwNi1QZj5Gw8fd5PHTk1qUUAZD+GPDTqqt4e0llXdtBs4yBkAHt3AAPsBUz6DobwXED6PYNFcf65DboVk5z8wxzzz9ea0aKAM2Tw/oMjh30XTmcKqBjbJnaudozjoNxwPc+tJeaJZ3Ws6dqrGWOfT45YoVjYBCkgXcrLjkfIuPTFadFAFRdL01YkiXT7RY0cuiiFQFY9SBjrVTXfD2m6xpF/pk8Zgiv4zHcvb4SR1PUbsd61qKbk3uxKKWyEUBVCjoBiloopDCiiigAooooAK5LU7nwcuvahpN1oiXF7IkMt9t0syh1diI2dgpB+ZDyem32rra4jVPC+rTfEC68RwR2UsUlraQwh76aJkaGSV2ZkRSrg+YMAnt2zR1QdCu/i74dWMZnezjtg1w20/wBkuvmSwSeUxX5OWRiF9R24rQSTwSJrq1ttBtZY5Jfsd5JBpe+Lez5McjKuD87c9QCTnBrDuPh9qEvgrUNPMemHWZ9QnngnaeQxxxSXn2gqDsypxhTgckDmt3who/iDw2bnS400670uW+nu4Z2ndJolmlaV0ZdhDkM7ANuGRjIHcQBdt4JivdTsrnRLEf2ZAsl2505WRVlJfAwvOSu4gDtk1au4vBkE8sVxpulq9yD5xNkpD71LEOduMsFJweTj6VmS6XqNz4k8bW8dq8a6lY20dtPKCInPlyK3zAHkFhxVybw9qDXjTK1qVee3uyGduJYo9oT7v3SQpz1xnitqcKbXvMxqzqJ+6iA3XgaSfTl/sW0keS5GnQF9NAaGQKZVRgyhkBA3DjHeuyrgdS0vWxeeHvtdhDLc/wBurd3U1ozyLtEEil3LKu0DKKBzxiu+qJpJu39bF022k3/WrCiiioLP/9k="/>
          <p:cNvSpPr>
            <a:spLocks noGrp="1" noChangeAspect="1" noChangeArrowheads="1"/>
          </p:cNvSpPr>
          <p:nvPr>
            <p:ph type="pic" idx="1"/>
          </p:nvPr>
        </p:nvSpPr>
        <p:spPr bwMode="auto">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165689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GB" b="1" dirty="0"/>
              <a:t>BLE based Contact Tracing</a:t>
            </a:r>
            <a:endParaRPr lang="en-GB" dirty="0"/>
          </a:p>
        </p:txBody>
      </p:sp>
      <p:sp>
        <p:nvSpPr>
          <p:cNvPr id="3" name="Content Placeholder 2"/>
          <p:cNvSpPr>
            <a:spLocks noGrp="1"/>
          </p:cNvSpPr>
          <p:nvPr>
            <p:ph idx="1"/>
          </p:nvPr>
        </p:nvSpPr>
        <p:spPr/>
        <p:txBody>
          <a:bodyPr>
            <a:normAutofit lnSpcReduction="10000"/>
          </a:bodyPr>
          <a:lstStyle/>
          <a:p>
            <a:pPr algn="just"/>
            <a:r>
              <a:rPr lang="en-GB" dirty="0"/>
              <a:t>Bluetooth BLE is a global short-range radio communications standard with a large ecosystem and with strong potential for the success of contact tracing applications.</a:t>
            </a:r>
          </a:p>
          <a:p>
            <a:pPr algn="just"/>
            <a:r>
              <a:rPr lang="en-GB" dirty="0"/>
              <a:t>Most of the contacts tracing apps utilize BLE for contact tracing. </a:t>
            </a:r>
            <a:endParaRPr lang="en-GB" dirty="0" smtClean="0"/>
          </a:p>
          <a:p>
            <a:pPr algn="just"/>
            <a:r>
              <a:rPr lang="en-GB" dirty="0" smtClean="0"/>
              <a:t>A simple and easy to implement</a:t>
            </a:r>
            <a:r>
              <a:rPr lang="en-GB" dirty="0" smtClean="0"/>
              <a:t> methodology.</a:t>
            </a:r>
          </a:p>
          <a:p>
            <a:pPr algn="just"/>
            <a:r>
              <a:rPr lang="en-GB" dirty="0" smtClean="0"/>
              <a:t>Examples: </a:t>
            </a:r>
            <a:r>
              <a:rPr lang="en-GB" dirty="0" err="1" smtClean="0"/>
              <a:t>EasyBand</a:t>
            </a:r>
            <a:r>
              <a:rPr lang="en-GB" dirty="0"/>
              <a:t>  Accent wristband BLE-enabled device and  </a:t>
            </a:r>
            <a:r>
              <a:rPr lang="en-GB" dirty="0" err="1"/>
              <a:t>TraceTogether</a:t>
            </a:r>
            <a:r>
              <a:rPr lang="en-GB" dirty="0"/>
              <a:t> </a:t>
            </a:r>
            <a:r>
              <a:rPr lang="en-GB" dirty="0" smtClean="0"/>
              <a:t>App.​</a:t>
            </a:r>
            <a:endParaRPr lang="en-GB" dirty="0"/>
          </a:p>
        </p:txBody>
      </p:sp>
    </p:spTree>
    <p:extLst>
      <p:ext uri="{BB962C8B-B14F-4D97-AF65-F5344CB8AC3E}">
        <p14:creationId xmlns:p14="http://schemas.microsoft.com/office/powerpoint/2010/main" val="63717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BLE based Contact Tracing</a:t>
            </a:r>
            <a:endParaRPr lang="en-GB" dirty="0"/>
          </a:p>
        </p:txBody>
      </p:sp>
      <p:sp>
        <p:nvSpPr>
          <p:cNvPr id="3" name="Content Placeholder 2"/>
          <p:cNvSpPr>
            <a:spLocks noGrp="1"/>
          </p:cNvSpPr>
          <p:nvPr>
            <p:ph idx="1"/>
          </p:nvPr>
        </p:nvSpPr>
        <p:spPr/>
        <p:txBody>
          <a:bodyPr>
            <a:normAutofit fontScale="70000" lnSpcReduction="20000"/>
          </a:bodyPr>
          <a:lstStyle/>
          <a:p>
            <a:pPr algn="just"/>
            <a:r>
              <a:rPr lang="en-GB" b="1" dirty="0"/>
              <a:t>Bluetooth Low Energy (BLE)</a:t>
            </a:r>
            <a:r>
              <a:rPr lang="en-GB" dirty="0"/>
              <a:t> - has become a dominant </a:t>
            </a:r>
            <a:r>
              <a:rPr lang="en-GB" dirty="0">
                <a:hlinkClick r:id="rId2" tooltip="Learn more about wireless communication from ScienceDirect's AI-generated Topic Pages"/>
              </a:rPr>
              <a:t>wireless communication</a:t>
            </a:r>
            <a:r>
              <a:rPr lang="en-GB" dirty="0"/>
              <a:t> protocol for proximity tracking</a:t>
            </a:r>
            <a:r>
              <a:rPr lang="en-GB" dirty="0" smtClean="0"/>
              <a:t>.</a:t>
            </a:r>
          </a:p>
          <a:p>
            <a:pPr algn="just"/>
            <a:r>
              <a:rPr lang="en-GB" dirty="0" smtClean="0"/>
              <a:t>In </a:t>
            </a:r>
            <a:r>
              <a:rPr lang="en-GB" dirty="0"/>
              <a:t>the BLE protocol definition, 40 channels are used to transmit </a:t>
            </a:r>
            <a:r>
              <a:rPr lang="en-GB" dirty="0" smtClean="0"/>
              <a:t>messages.</a:t>
            </a:r>
          </a:p>
          <a:p>
            <a:pPr algn="just"/>
            <a:r>
              <a:rPr lang="en-GB" dirty="0" smtClean="0"/>
              <a:t> </a:t>
            </a:r>
            <a:r>
              <a:rPr lang="en-GB" dirty="0"/>
              <a:t>The duration for transmitting messages is extremely short to save battery power. </a:t>
            </a:r>
            <a:endParaRPr lang="en-GB" dirty="0" smtClean="0"/>
          </a:p>
          <a:p>
            <a:pPr algn="just"/>
            <a:r>
              <a:rPr lang="en-GB" dirty="0"/>
              <a:t>T</a:t>
            </a:r>
            <a:r>
              <a:rPr lang="en-GB" dirty="0" smtClean="0"/>
              <a:t>hree </a:t>
            </a:r>
            <a:r>
              <a:rPr lang="en-GB" dirty="0"/>
              <a:t>channels (i.e., 37, 38, and 39) for broadcasting advertisement messages. The Received Signal Strength Indicator (RSSI) from these three channels can be used for estimating the target’s proximity. </a:t>
            </a:r>
            <a:endParaRPr lang="en-GB" dirty="0" smtClean="0"/>
          </a:p>
          <a:p>
            <a:pPr algn="just"/>
            <a:r>
              <a:rPr lang="en-GB" dirty="0" smtClean="0"/>
              <a:t>The </a:t>
            </a:r>
            <a:r>
              <a:rPr lang="en-GB" dirty="0"/>
              <a:t>BLE advertising rate can be set up to 50 Hz. </a:t>
            </a:r>
            <a:endParaRPr lang="en-GB" dirty="0" smtClean="0"/>
          </a:p>
          <a:p>
            <a:pPr algn="just"/>
            <a:r>
              <a:rPr lang="en-GB" dirty="0" smtClean="0"/>
              <a:t>The </a:t>
            </a:r>
            <a:r>
              <a:rPr lang="en-GB" dirty="0"/>
              <a:t>transmission power for BLE beacons is also set from 0 </a:t>
            </a:r>
            <a:r>
              <a:rPr lang="en-GB" dirty="0" err="1"/>
              <a:t>dBm</a:t>
            </a:r>
            <a:r>
              <a:rPr lang="en-GB" dirty="0"/>
              <a:t> to −75 </a:t>
            </a:r>
            <a:r>
              <a:rPr lang="en-GB" dirty="0" err="1"/>
              <a:t>dBm</a:t>
            </a:r>
            <a:r>
              <a:rPr lang="en-GB" dirty="0" smtClean="0"/>
              <a:t>.</a:t>
            </a:r>
          </a:p>
          <a:p>
            <a:pPr algn="just"/>
            <a:r>
              <a:rPr lang="en-GB" dirty="0" smtClean="0"/>
              <a:t> </a:t>
            </a:r>
            <a:r>
              <a:rPr lang="en-GB" dirty="0"/>
              <a:t>To reduce power consumption, BLE advertising rate and transmission power are usually set to less than 10 Hz and −16 </a:t>
            </a:r>
            <a:r>
              <a:rPr lang="en-GB" dirty="0" err="1"/>
              <a:t>dBm</a:t>
            </a:r>
            <a:r>
              <a:rPr lang="en-GB" dirty="0"/>
              <a:t>, respectively. </a:t>
            </a:r>
          </a:p>
        </p:txBody>
      </p:sp>
    </p:spTree>
    <p:extLst>
      <p:ext uri="{BB962C8B-B14F-4D97-AF65-F5344CB8AC3E}">
        <p14:creationId xmlns:p14="http://schemas.microsoft.com/office/powerpoint/2010/main" val="14105362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2800" b="1" dirty="0"/>
              <a:t>Global Deployment of the Contact-Tracing Apps for </a:t>
            </a:r>
            <a:r>
              <a:rPr lang="en-GB" sz="2800" dirty="0"/>
              <a:t>​</a:t>
            </a:r>
            <a:br>
              <a:rPr lang="en-GB" sz="2800" dirty="0"/>
            </a:br>
            <a:r>
              <a:rPr lang="en-GB" sz="2800" b="1" dirty="0"/>
              <a:t>COVID-19</a:t>
            </a:r>
            <a:r>
              <a:rPr lang="en-GB" sz="2800" dirty="0"/>
              <a:t>​</a:t>
            </a:r>
            <a:endParaRPr lang="en-GB" sz="2800"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40455461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4406900"/>
            <a:ext cx="7892217" cy="1758404"/>
          </a:xfrm>
        </p:spPr>
        <p:txBody>
          <a:bodyPr>
            <a:noAutofit/>
          </a:bodyPr>
          <a:lstStyle/>
          <a:p>
            <a:pPr lvl="1"/>
            <a:r>
              <a:rPr lang="en-GB" sz="1800" cap="none" dirty="0" smtClean="0"/>
              <a:t>Some State-of-the-art approaches for contact tracing in COVID-19 using BLE technology, include:</a:t>
            </a:r>
            <a:br>
              <a:rPr lang="en-GB" sz="1800" cap="none" dirty="0" smtClean="0"/>
            </a:br>
            <a:r>
              <a:rPr lang="en-GB" dirty="0"/>
              <a:t>	</a:t>
            </a:r>
            <a:r>
              <a:rPr lang="en-GB" b="1" dirty="0" err="1" smtClean="0"/>
              <a:t>BlueTrace</a:t>
            </a:r>
            <a:r>
              <a:rPr lang="en-GB" b="1" dirty="0" smtClean="0"/>
              <a:t/>
            </a:r>
            <a:br>
              <a:rPr lang="en-GB" b="1" dirty="0" smtClean="0"/>
            </a:br>
            <a:r>
              <a:rPr lang="en-GB" b="1" dirty="0" smtClean="0"/>
              <a:t>	DP-3T </a:t>
            </a:r>
            <a:br>
              <a:rPr lang="en-GB" b="1" dirty="0" smtClean="0"/>
            </a:br>
            <a:r>
              <a:rPr lang="en-GB" b="1" dirty="0" smtClean="0"/>
              <a:t>	PEPP-PT</a:t>
            </a:r>
            <a:br>
              <a:rPr lang="en-GB" b="1" dirty="0" smtClean="0"/>
            </a:br>
            <a:r>
              <a:rPr lang="en-GB" b="1" dirty="0" smtClean="0"/>
              <a:t>	Google/Apple</a:t>
            </a:r>
            <a:br>
              <a:rPr lang="en-GB" b="1" dirty="0" smtClean="0"/>
            </a:br>
            <a:r>
              <a:rPr lang="en-GB" sz="1800" cap="none" dirty="0" smtClean="0"/>
              <a:t/>
            </a:r>
            <a:br>
              <a:rPr lang="en-GB" sz="1800" cap="none" dirty="0" smtClean="0"/>
            </a:br>
            <a:endParaRPr lang="en-GB" sz="1800" cap="none" dirty="0"/>
          </a:p>
        </p:txBody>
      </p:sp>
      <p:sp>
        <p:nvSpPr>
          <p:cNvPr id="3" name="Text Placeholder 2"/>
          <p:cNvSpPr>
            <a:spLocks noGrp="1"/>
          </p:cNvSpPr>
          <p:nvPr>
            <p:ph type="body" idx="1"/>
          </p:nvPr>
        </p:nvSpPr>
        <p:spPr/>
        <p:txBody>
          <a:bodyPr>
            <a:normAutofit/>
          </a:bodyPr>
          <a:lstStyle/>
          <a:p>
            <a:r>
              <a:rPr lang="en-GB" sz="3200" b="1" dirty="0" smtClean="0"/>
              <a:t>Contact </a:t>
            </a:r>
            <a:r>
              <a:rPr lang="en-GB" sz="3200" b="1" dirty="0"/>
              <a:t>Tracing Protocols </a:t>
            </a:r>
          </a:p>
        </p:txBody>
      </p:sp>
    </p:spTree>
    <p:extLst>
      <p:ext uri="{BB962C8B-B14F-4D97-AF65-F5344CB8AC3E}">
        <p14:creationId xmlns:p14="http://schemas.microsoft.com/office/powerpoint/2010/main" val="401525741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400" dirty="0" err="1"/>
              <a:t>BlueTrace</a:t>
            </a:r>
            <a:endParaRPr lang="en-GB" sz="2400" dirty="0"/>
          </a:p>
        </p:txBody>
      </p:sp>
      <p:sp>
        <p:nvSpPr>
          <p:cNvPr id="3" name="Content Placeholder 2"/>
          <p:cNvSpPr>
            <a:spLocks noGrp="1"/>
          </p:cNvSpPr>
          <p:nvPr>
            <p:ph idx="1"/>
          </p:nvPr>
        </p:nvSpPr>
        <p:spPr>
          <a:xfrm>
            <a:off x="3581422" y="604245"/>
            <a:ext cx="5111750" cy="5853113"/>
          </a:xfrm>
        </p:spPr>
        <p:txBody>
          <a:bodyPr/>
          <a:lstStyle/>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sz="2000" dirty="0" smtClean="0"/>
          </a:p>
          <a:p>
            <a:pPr marL="0" indent="0">
              <a:buNone/>
            </a:pPr>
            <a:r>
              <a:rPr lang="en-GB" sz="1600" dirty="0" smtClean="0"/>
              <a:t>Figure 3: </a:t>
            </a:r>
            <a:r>
              <a:rPr lang="en-GB" sz="1600" dirty="0" err="1" smtClean="0"/>
              <a:t>BlueTrace</a:t>
            </a:r>
            <a:r>
              <a:rPr lang="en-GB" sz="1600" dirty="0" smtClean="0"/>
              <a:t> Protocol</a:t>
            </a:r>
          </a:p>
          <a:p>
            <a:pPr marL="0" indent="0">
              <a:buNone/>
            </a:pPr>
            <a:endParaRPr lang="en-GB" dirty="0"/>
          </a:p>
        </p:txBody>
      </p:sp>
      <p:sp>
        <p:nvSpPr>
          <p:cNvPr id="4" name="Text Placeholder 3"/>
          <p:cNvSpPr>
            <a:spLocks noGrp="1"/>
          </p:cNvSpPr>
          <p:nvPr>
            <p:ph type="body" sz="half" idx="2"/>
          </p:nvPr>
        </p:nvSpPr>
        <p:spPr>
          <a:xfrm>
            <a:off x="457200" y="1435100"/>
            <a:ext cx="3008313" cy="5018236"/>
          </a:xfrm>
        </p:spPr>
        <p:txBody>
          <a:bodyPr>
            <a:noAutofit/>
          </a:bodyPr>
          <a:lstStyle/>
          <a:p>
            <a:pPr algn="just"/>
            <a:r>
              <a:rPr lang="en-GB" dirty="0" err="1"/>
              <a:t>BlueTrace</a:t>
            </a:r>
            <a:r>
              <a:rPr lang="en-GB" dirty="0"/>
              <a:t> is an open-source protocol that is utilized in Singapore’s </a:t>
            </a:r>
            <a:r>
              <a:rPr lang="en-GB" dirty="0" err="1"/>
              <a:t>TraceTogether</a:t>
            </a:r>
            <a:r>
              <a:rPr lang="en-GB" dirty="0"/>
              <a:t> app. It adopts the BLE technology, where devices exchange their ephemeral </a:t>
            </a:r>
            <a:r>
              <a:rPr lang="en-GB" dirty="0" smtClean="0"/>
              <a:t>IDs </a:t>
            </a:r>
            <a:r>
              <a:rPr lang="en-GB" dirty="0"/>
              <a:t>via broadcast and log all encounters in their history logs. When a user is diagnosed as positive, his/her history logs are sent to a central authority, using a secure connection. </a:t>
            </a:r>
            <a:endParaRPr lang="en-GB" dirty="0" smtClean="0"/>
          </a:p>
          <a:p>
            <a:pPr algn="just"/>
            <a:r>
              <a:rPr lang="en-GB" dirty="0"/>
              <a:t>T</a:t>
            </a:r>
            <a:r>
              <a:rPr lang="en-GB" dirty="0" smtClean="0"/>
              <a:t>he </a:t>
            </a:r>
            <a:r>
              <a:rPr lang="en-GB" dirty="0"/>
              <a:t>reconciliation function and exposure notification are performed at a centralized location, i.e., </a:t>
            </a:r>
            <a:r>
              <a:rPr lang="en-GB" dirty="0" err="1"/>
              <a:t>BlueTrace</a:t>
            </a:r>
            <a:r>
              <a:rPr lang="en-GB" dirty="0"/>
              <a:t> is considered a hybrid solution. </a:t>
            </a:r>
            <a:endParaRPr lang="en-GB" dirty="0" smtClean="0"/>
          </a:p>
          <a:p>
            <a:pPr algn="just"/>
            <a:r>
              <a:rPr lang="en-GB" dirty="0" smtClean="0"/>
              <a:t>The </a:t>
            </a:r>
            <a:r>
              <a:rPr lang="en-GB" dirty="0"/>
              <a:t>main cryptographic primitive involved in the computation of the ephemeral IDs is AES-256-GCM.</a:t>
            </a:r>
          </a:p>
        </p:txBody>
      </p:sp>
      <p:pic>
        <p:nvPicPr>
          <p:cNvPr id="6" name="Picture 5"/>
          <p:cNvPicPr>
            <a:picLocks noChangeAspect="1"/>
          </p:cNvPicPr>
          <p:nvPr/>
        </p:nvPicPr>
        <p:blipFill rotWithShape="1">
          <a:blip r:embed="rId3"/>
          <a:srcRect l="5274" t="32556" r="31339" b="25641"/>
          <a:stretch/>
        </p:blipFill>
        <p:spPr>
          <a:xfrm>
            <a:off x="3563888" y="1340768"/>
            <a:ext cx="5546754" cy="4320480"/>
          </a:xfrm>
          <a:prstGeom prst="rect">
            <a:avLst/>
          </a:prstGeom>
        </p:spPr>
      </p:pic>
    </p:spTree>
    <p:extLst>
      <p:ext uri="{BB962C8B-B14F-4D97-AF65-F5344CB8AC3E}">
        <p14:creationId xmlns:p14="http://schemas.microsoft.com/office/powerpoint/2010/main" val="13276186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400" dirty="0"/>
              <a:t>DP-3T</a:t>
            </a:r>
          </a:p>
        </p:txBody>
      </p:sp>
      <p:sp>
        <p:nvSpPr>
          <p:cNvPr id="3" name="Content Placeholder 2"/>
          <p:cNvSpPr>
            <a:spLocks noGrp="1"/>
          </p:cNvSpPr>
          <p:nvPr>
            <p:ph idx="1"/>
          </p:nvPr>
        </p:nvSpPr>
        <p:spPr>
          <a:xfrm>
            <a:off x="3581422" y="604245"/>
            <a:ext cx="5111750" cy="5853113"/>
          </a:xfrm>
        </p:spPr>
        <p:txBody>
          <a:bodyPr/>
          <a:lstStyle/>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sz="2000" dirty="0" smtClean="0"/>
          </a:p>
          <a:p>
            <a:pPr marL="0" indent="0">
              <a:buNone/>
            </a:pPr>
            <a:r>
              <a:rPr lang="en-GB" sz="1600" dirty="0" smtClean="0"/>
              <a:t>Figure 4: DP-3T Protocol</a:t>
            </a:r>
          </a:p>
          <a:p>
            <a:pPr marL="0" indent="0">
              <a:buNone/>
            </a:pPr>
            <a:endParaRPr lang="en-GB" dirty="0"/>
          </a:p>
        </p:txBody>
      </p:sp>
      <p:sp>
        <p:nvSpPr>
          <p:cNvPr id="4" name="Text Placeholder 3"/>
          <p:cNvSpPr>
            <a:spLocks noGrp="1"/>
          </p:cNvSpPr>
          <p:nvPr>
            <p:ph type="body" sz="half" idx="2"/>
          </p:nvPr>
        </p:nvSpPr>
        <p:spPr>
          <a:xfrm>
            <a:off x="457200" y="1435100"/>
            <a:ext cx="3008313" cy="5018236"/>
          </a:xfrm>
        </p:spPr>
        <p:txBody>
          <a:bodyPr>
            <a:noAutofit/>
          </a:bodyPr>
          <a:lstStyle/>
          <a:p>
            <a:pPr algn="just"/>
            <a:r>
              <a:rPr lang="en-GB" dirty="0" smtClean="0"/>
              <a:t>Decentralized Privacy-Preserving </a:t>
            </a:r>
            <a:r>
              <a:rPr lang="en-GB" dirty="0"/>
              <a:t>Proximity Tracing protocol that leverages BLE technology to track and log encounters with other users. </a:t>
            </a:r>
            <a:endParaRPr lang="en-GB" dirty="0" smtClean="0"/>
          </a:p>
          <a:p>
            <a:pPr algn="just"/>
            <a:r>
              <a:rPr lang="en-GB" dirty="0" smtClean="0"/>
              <a:t>The </a:t>
            </a:r>
            <a:r>
              <a:rPr lang="en-GB" dirty="0"/>
              <a:t>contact logs are never transmitted to a central authority, but they are stored only to the client’s device. </a:t>
            </a:r>
            <a:endParaRPr lang="en-GB" dirty="0" smtClean="0"/>
          </a:p>
          <a:p>
            <a:pPr algn="just"/>
            <a:r>
              <a:rPr lang="en-GB" dirty="0" smtClean="0"/>
              <a:t>When </a:t>
            </a:r>
            <a:r>
              <a:rPr lang="en-GB" dirty="0"/>
              <a:t>a user tests positive, his/her ephemeral IDs are transmitted to the central authority. </a:t>
            </a:r>
            <a:endParaRPr lang="en-GB" dirty="0" smtClean="0"/>
          </a:p>
          <a:p>
            <a:pPr algn="just"/>
            <a:r>
              <a:rPr lang="en-GB" dirty="0" smtClean="0"/>
              <a:t>The </a:t>
            </a:r>
            <a:r>
              <a:rPr lang="en-GB" dirty="0"/>
              <a:t>IDs are generated with symmetric key protocols, such as HMAC-SHA-256 and </a:t>
            </a:r>
            <a:r>
              <a:rPr lang="en-GB" dirty="0" smtClean="0"/>
              <a:t>AES128-CTR.</a:t>
            </a:r>
          </a:p>
          <a:p>
            <a:pPr algn="just"/>
            <a:r>
              <a:rPr lang="en-GB" dirty="0"/>
              <a:t>T</a:t>
            </a:r>
            <a:r>
              <a:rPr lang="en-GB" dirty="0" smtClean="0"/>
              <a:t>he </a:t>
            </a:r>
            <a:r>
              <a:rPr lang="en-GB" dirty="0"/>
              <a:t>project is completely open-source.</a:t>
            </a:r>
          </a:p>
        </p:txBody>
      </p:sp>
      <p:pic>
        <p:nvPicPr>
          <p:cNvPr id="7" name="Picture 6"/>
          <p:cNvPicPr>
            <a:picLocks noChangeAspect="1"/>
          </p:cNvPicPr>
          <p:nvPr/>
        </p:nvPicPr>
        <p:blipFill rotWithShape="1">
          <a:blip r:embed="rId3"/>
          <a:srcRect l="6739" t="17320" r="35246" b="32283"/>
          <a:stretch/>
        </p:blipFill>
        <p:spPr>
          <a:xfrm>
            <a:off x="3511479" y="1412776"/>
            <a:ext cx="5657851" cy="3686176"/>
          </a:xfrm>
          <a:prstGeom prst="rect">
            <a:avLst/>
          </a:prstGeom>
        </p:spPr>
      </p:pic>
    </p:spTree>
    <p:extLst>
      <p:ext uri="{BB962C8B-B14F-4D97-AF65-F5344CB8AC3E}">
        <p14:creationId xmlns:p14="http://schemas.microsoft.com/office/powerpoint/2010/main" val="32943832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b="1" dirty="0"/>
              <a:t>Agenda</a:t>
            </a:r>
          </a:p>
        </p:txBody>
      </p:sp>
      <p:sp>
        <p:nvSpPr>
          <p:cNvPr id="3" name="Content Placeholder 2"/>
          <p:cNvSpPr>
            <a:spLocks noGrp="1"/>
          </p:cNvSpPr>
          <p:nvPr>
            <p:ph idx="1"/>
          </p:nvPr>
        </p:nvSpPr>
        <p:spPr>
          <a:xfrm>
            <a:off x="457200" y="1600200"/>
            <a:ext cx="8229600" cy="4853136"/>
          </a:xfrm>
        </p:spPr>
        <p:txBody>
          <a:bodyPr>
            <a:normAutofit fontScale="47500" lnSpcReduction="20000"/>
          </a:bodyPr>
          <a:lstStyle/>
          <a:p>
            <a:pPr algn="just"/>
            <a:r>
              <a:rPr lang="en-GB" b="1" dirty="0" smtClean="0"/>
              <a:t>Introduction</a:t>
            </a:r>
          </a:p>
          <a:p>
            <a:pPr lvl="1" algn="just"/>
            <a:r>
              <a:rPr lang="en-GB" b="1" dirty="0" smtClean="0"/>
              <a:t>COVID-19</a:t>
            </a:r>
          </a:p>
          <a:p>
            <a:pPr lvl="1" algn="just"/>
            <a:r>
              <a:rPr lang="en-GB" b="1" dirty="0" smtClean="0"/>
              <a:t>Contact Tracing</a:t>
            </a:r>
          </a:p>
          <a:p>
            <a:pPr lvl="1" algn="just"/>
            <a:r>
              <a:rPr lang="en-GB" b="1" dirty="0" err="1" smtClean="0"/>
              <a:t>IoT</a:t>
            </a:r>
            <a:r>
              <a:rPr lang="en-GB" b="1" dirty="0" smtClean="0"/>
              <a:t> enabled Contact Tracing</a:t>
            </a:r>
          </a:p>
          <a:p>
            <a:pPr algn="just"/>
            <a:r>
              <a:rPr lang="en-GB" b="1" dirty="0" smtClean="0"/>
              <a:t>Centralized Contact Tracing</a:t>
            </a:r>
          </a:p>
          <a:p>
            <a:pPr algn="just"/>
            <a:r>
              <a:rPr lang="en-GB" b="1" dirty="0" smtClean="0"/>
              <a:t>Decentralized Contact Tracing</a:t>
            </a:r>
          </a:p>
          <a:p>
            <a:pPr algn="just"/>
            <a:r>
              <a:rPr lang="en-GB" b="1" dirty="0" smtClean="0"/>
              <a:t>Proximity </a:t>
            </a:r>
            <a:r>
              <a:rPr lang="en-GB" b="1" dirty="0"/>
              <a:t>Measurement Technologies in </a:t>
            </a:r>
            <a:r>
              <a:rPr lang="en-GB" b="1" dirty="0" err="1"/>
              <a:t>IoT</a:t>
            </a:r>
            <a:r>
              <a:rPr lang="en-GB" b="1" dirty="0"/>
              <a:t> for Contact </a:t>
            </a:r>
            <a:r>
              <a:rPr lang="en-GB" b="1" dirty="0" smtClean="0"/>
              <a:t>Tracing</a:t>
            </a:r>
          </a:p>
          <a:p>
            <a:pPr algn="just"/>
            <a:r>
              <a:rPr lang="en-GB" b="1" dirty="0" smtClean="0"/>
              <a:t>BLE based Contact Tracing</a:t>
            </a:r>
          </a:p>
          <a:p>
            <a:pPr algn="just"/>
            <a:r>
              <a:rPr lang="en-GB" b="1" dirty="0" smtClean="0"/>
              <a:t>Contact Tracing Protocols</a:t>
            </a:r>
          </a:p>
          <a:p>
            <a:pPr lvl="1" algn="just"/>
            <a:r>
              <a:rPr lang="en-GB" b="1" dirty="0" err="1" smtClean="0"/>
              <a:t>BlueTrace</a:t>
            </a:r>
            <a:endParaRPr lang="en-GB" b="1" dirty="0" smtClean="0"/>
          </a:p>
          <a:p>
            <a:pPr lvl="1" algn="just"/>
            <a:r>
              <a:rPr lang="en-GB" b="1" dirty="0"/>
              <a:t>DP-3T </a:t>
            </a:r>
            <a:endParaRPr lang="en-GB" b="1" dirty="0" smtClean="0"/>
          </a:p>
          <a:p>
            <a:pPr lvl="1" algn="just"/>
            <a:r>
              <a:rPr lang="en-GB" b="1" dirty="0" smtClean="0"/>
              <a:t>PEPP-PT</a:t>
            </a:r>
          </a:p>
          <a:p>
            <a:pPr lvl="1" algn="just"/>
            <a:r>
              <a:rPr lang="en-GB" b="1" dirty="0" smtClean="0"/>
              <a:t>Apple/Google</a:t>
            </a:r>
          </a:p>
          <a:p>
            <a:pPr algn="just"/>
            <a:r>
              <a:rPr lang="en-GB" b="1" dirty="0" smtClean="0"/>
              <a:t>Challenges</a:t>
            </a:r>
          </a:p>
          <a:p>
            <a:pPr lvl="1" algn="just"/>
            <a:r>
              <a:rPr lang="en-GB" b="1" dirty="0" smtClean="0"/>
              <a:t>Social considerations</a:t>
            </a:r>
          </a:p>
          <a:p>
            <a:pPr lvl="1" algn="just"/>
            <a:r>
              <a:rPr lang="en-GB" b="1" dirty="0" smtClean="0"/>
              <a:t>Technology considerations</a:t>
            </a:r>
          </a:p>
          <a:p>
            <a:pPr lvl="1" algn="just"/>
            <a:r>
              <a:rPr lang="en-GB" b="1" dirty="0" smtClean="0"/>
              <a:t>Security considerations</a:t>
            </a:r>
          </a:p>
          <a:p>
            <a:pPr lvl="1" algn="just"/>
            <a:r>
              <a:rPr lang="en-GB" b="1" dirty="0" smtClean="0"/>
              <a:t>Privacy considerations</a:t>
            </a:r>
          </a:p>
          <a:p>
            <a:pPr algn="just"/>
            <a:r>
              <a:rPr lang="en-GB" b="1" dirty="0" smtClean="0"/>
              <a:t>Conclusion</a:t>
            </a:r>
          </a:p>
          <a:p>
            <a:pPr algn="just"/>
            <a:r>
              <a:rPr lang="en-GB" b="1" dirty="0" smtClean="0"/>
              <a:t>Acknowledgement</a:t>
            </a:r>
          </a:p>
          <a:p>
            <a:pPr algn="just"/>
            <a:r>
              <a:rPr lang="en-GB" b="1" dirty="0" smtClean="0"/>
              <a:t>References</a:t>
            </a:r>
          </a:p>
          <a:p>
            <a:pPr lvl="1" algn="just"/>
            <a:endParaRPr lang="en-GB" b="1" dirty="0" smtClean="0"/>
          </a:p>
          <a:p>
            <a:pPr algn="just"/>
            <a:endParaRPr lang="en-GB" b="1" dirty="0"/>
          </a:p>
        </p:txBody>
      </p:sp>
    </p:spTree>
    <p:extLst>
      <p:ext uri="{BB962C8B-B14F-4D97-AF65-F5344CB8AC3E}">
        <p14:creationId xmlns:p14="http://schemas.microsoft.com/office/powerpoint/2010/main" val="40507856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400" dirty="0"/>
              <a:t>PEPP-PT</a:t>
            </a:r>
          </a:p>
        </p:txBody>
      </p:sp>
      <p:sp>
        <p:nvSpPr>
          <p:cNvPr id="3" name="Content Placeholder 2"/>
          <p:cNvSpPr>
            <a:spLocks noGrp="1"/>
          </p:cNvSpPr>
          <p:nvPr>
            <p:ph idx="1"/>
          </p:nvPr>
        </p:nvSpPr>
        <p:spPr>
          <a:xfrm>
            <a:off x="3581422" y="604245"/>
            <a:ext cx="5111750" cy="5853113"/>
          </a:xfrm>
        </p:spPr>
        <p:txBody>
          <a:bodyPr/>
          <a:lstStyle/>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dirty="0" smtClean="0"/>
          </a:p>
          <a:p>
            <a:pPr marL="0" indent="0">
              <a:buNone/>
            </a:pPr>
            <a:endParaRPr lang="en-GB" dirty="0"/>
          </a:p>
          <a:p>
            <a:pPr marL="0" indent="0">
              <a:buNone/>
            </a:pPr>
            <a:endParaRPr lang="en-GB" sz="2000" dirty="0" smtClean="0"/>
          </a:p>
          <a:p>
            <a:pPr marL="0" indent="0">
              <a:buNone/>
            </a:pPr>
            <a:r>
              <a:rPr lang="en-GB" sz="1600" dirty="0" smtClean="0"/>
              <a:t>Figure 5: PEPP-PT Protocol</a:t>
            </a:r>
          </a:p>
          <a:p>
            <a:pPr marL="0" indent="0">
              <a:buNone/>
            </a:pPr>
            <a:endParaRPr lang="en-GB" dirty="0"/>
          </a:p>
        </p:txBody>
      </p:sp>
      <p:sp>
        <p:nvSpPr>
          <p:cNvPr id="4" name="Text Placeholder 3"/>
          <p:cNvSpPr>
            <a:spLocks noGrp="1"/>
          </p:cNvSpPr>
          <p:nvPr>
            <p:ph type="body" sz="half" idx="2"/>
          </p:nvPr>
        </p:nvSpPr>
        <p:spPr>
          <a:xfrm>
            <a:off x="457200" y="1435100"/>
            <a:ext cx="3008313" cy="5018236"/>
          </a:xfrm>
        </p:spPr>
        <p:txBody>
          <a:bodyPr>
            <a:noAutofit/>
          </a:bodyPr>
          <a:lstStyle/>
          <a:p>
            <a:pPr algn="just"/>
            <a:r>
              <a:rPr lang="en-GB" dirty="0" smtClean="0"/>
              <a:t>Pan-European </a:t>
            </a:r>
            <a:r>
              <a:rPr lang="en-GB" dirty="0"/>
              <a:t>Privacy-Preserving Proximity Tracing protocol adopts BLE to discover and store locally the ephemeral IDs of devices that are in proximity. Similar to </a:t>
            </a:r>
            <a:r>
              <a:rPr lang="en-GB" dirty="0" err="1"/>
              <a:t>BlueTrace</a:t>
            </a:r>
            <a:r>
              <a:rPr lang="en-GB" dirty="0"/>
              <a:t>, it uses the hybrid architecture by having the health authorities generate the users’ beacons. As such, a centralized server collects and processes the contact logs from infected users, and performs the reconciliation process in a centralized manner. The main cryptographic algorithm they employ is AES. </a:t>
            </a:r>
          </a:p>
        </p:txBody>
      </p:sp>
      <p:pic>
        <p:nvPicPr>
          <p:cNvPr id="6" name="Picture 5"/>
          <p:cNvPicPr>
            <a:picLocks noChangeAspect="1"/>
          </p:cNvPicPr>
          <p:nvPr/>
        </p:nvPicPr>
        <p:blipFill rotWithShape="1">
          <a:blip r:embed="rId2"/>
          <a:srcRect l="10256" t="32166" r="27335" b="26293"/>
          <a:stretch/>
        </p:blipFill>
        <p:spPr>
          <a:xfrm>
            <a:off x="3493903" y="1232845"/>
            <a:ext cx="5508104" cy="3470524"/>
          </a:xfrm>
          <a:prstGeom prst="rect">
            <a:avLst/>
          </a:prstGeom>
        </p:spPr>
      </p:pic>
    </p:spTree>
    <p:extLst>
      <p:ext uri="{BB962C8B-B14F-4D97-AF65-F5344CB8AC3E}">
        <p14:creationId xmlns:p14="http://schemas.microsoft.com/office/powerpoint/2010/main" val="387196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400" dirty="0"/>
              <a:t>Apple/Google</a:t>
            </a:r>
          </a:p>
        </p:txBody>
      </p:sp>
      <p:sp>
        <p:nvSpPr>
          <p:cNvPr id="4" name="Text Placeholder 3"/>
          <p:cNvSpPr>
            <a:spLocks noGrp="1"/>
          </p:cNvSpPr>
          <p:nvPr>
            <p:ph type="body" sz="half" idx="2"/>
          </p:nvPr>
        </p:nvSpPr>
        <p:spPr>
          <a:xfrm>
            <a:off x="457199" y="1435100"/>
            <a:ext cx="3898777" cy="4691063"/>
          </a:xfrm>
        </p:spPr>
        <p:txBody>
          <a:bodyPr>
            <a:noAutofit/>
          </a:bodyPr>
          <a:lstStyle/>
          <a:p>
            <a:pPr marL="285750" lvl="1" indent="-285750" algn="just">
              <a:buFont typeface="Arial" pitchFamily="34" charset="0"/>
              <a:buChar char="•"/>
            </a:pPr>
            <a:r>
              <a:rPr lang="en-GB" sz="1600" b="1" dirty="0" smtClean="0"/>
              <a:t> </a:t>
            </a:r>
            <a:r>
              <a:rPr lang="en-GB" sz="1600" dirty="0" smtClean="0"/>
              <a:t>In </a:t>
            </a:r>
            <a:r>
              <a:rPr lang="en-GB" sz="1600" dirty="0"/>
              <a:t>April 2020, Apple and Google worked together to build an opt-in and decentralized way of allowing individuals to know if they have come into contact with confirmed cases based on Bluetooth technology. </a:t>
            </a:r>
            <a:endParaRPr lang="en-GB" sz="1600" dirty="0" smtClean="0"/>
          </a:p>
          <a:p>
            <a:pPr marL="285750" lvl="1" indent="-285750" algn="just">
              <a:buFont typeface="Arial" pitchFamily="34" charset="0"/>
              <a:buChar char="•"/>
            </a:pPr>
            <a:r>
              <a:rPr lang="en-GB" sz="1600" dirty="0" smtClean="0"/>
              <a:t>Similar </a:t>
            </a:r>
            <a:r>
              <a:rPr lang="en-GB" sz="1600" dirty="0"/>
              <a:t>to DP-3T, the contact tracing logs do not contain any private information, and ephemeral IDs are only stored on the user’s device. </a:t>
            </a:r>
            <a:endParaRPr lang="en-GB" sz="1600" dirty="0" smtClean="0"/>
          </a:p>
          <a:p>
            <a:pPr marL="285750" lvl="1" indent="-285750" algn="just">
              <a:buFont typeface="Arial" pitchFamily="34" charset="0"/>
              <a:buChar char="•"/>
            </a:pPr>
            <a:r>
              <a:rPr lang="en-GB" sz="1600" dirty="0" smtClean="0"/>
              <a:t>From </a:t>
            </a:r>
            <a:r>
              <a:rPr lang="en-GB" sz="1600" dirty="0"/>
              <a:t>the cryptographic perspective, they adopt HMAC-SHA-256 and AES-128</a:t>
            </a:r>
            <a:r>
              <a:rPr lang="en-GB" sz="1600" dirty="0" smtClean="0"/>
              <a:t>.</a:t>
            </a:r>
          </a:p>
          <a:p>
            <a:pPr marL="285750" lvl="1" indent="-285750" algn="just">
              <a:buFont typeface="Arial" pitchFamily="34" charset="0"/>
              <a:buChar char="•"/>
            </a:pPr>
            <a:r>
              <a:rPr lang="en-GB" sz="1600" dirty="0" smtClean="0"/>
              <a:t> </a:t>
            </a:r>
            <a:r>
              <a:rPr lang="en-GB" sz="1600" b="1" i="1" dirty="0" err="1"/>
              <a:t>Immuni</a:t>
            </a:r>
            <a:r>
              <a:rPr lang="en-GB" sz="1600" dirty="0"/>
              <a:t> </a:t>
            </a:r>
            <a:r>
              <a:rPr lang="en-GB" sz="1600" dirty="0" smtClean="0"/>
              <a:t> </a:t>
            </a:r>
            <a:r>
              <a:rPr lang="en-GB" sz="1600" dirty="0"/>
              <a:t>is the Italian State-sponsored official contact tracing app that leverages the Apple/Google framework.</a:t>
            </a:r>
          </a:p>
          <a:p>
            <a:pPr algn="just"/>
            <a:endParaRPr lang="en-GB" sz="1600" dirty="0"/>
          </a:p>
        </p:txBody>
      </p:sp>
      <p:pic>
        <p:nvPicPr>
          <p:cNvPr id="1026"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4499992" y="1700808"/>
            <a:ext cx="3989859" cy="3370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5687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4000" b="1" dirty="0"/>
              <a:t>CHALLENGES</a:t>
            </a:r>
          </a:p>
        </p:txBody>
      </p:sp>
      <p:sp>
        <p:nvSpPr>
          <p:cNvPr id="3" name="Content Placeholder 2"/>
          <p:cNvSpPr>
            <a:spLocks noGrp="1"/>
          </p:cNvSpPr>
          <p:nvPr>
            <p:ph idx="1"/>
          </p:nvPr>
        </p:nvSpPr>
        <p:spPr/>
        <p:txBody>
          <a:bodyPr>
            <a:normAutofit/>
          </a:bodyPr>
          <a:lstStyle/>
          <a:p>
            <a:pPr algn="just"/>
            <a:r>
              <a:rPr lang="en-GB" dirty="0"/>
              <a:t>Contact tracing is a surveillance-type </a:t>
            </a:r>
            <a:r>
              <a:rPr lang="en-GB" dirty="0" smtClean="0"/>
              <a:t>application.</a:t>
            </a:r>
            <a:endParaRPr lang="en-GB" b="1" dirty="0"/>
          </a:p>
          <a:p>
            <a:pPr algn="just"/>
            <a:r>
              <a:rPr lang="en-GB" dirty="0" smtClean="0"/>
              <a:t>In </a:t>
            </a:r>
            <a:r>
              <a:rPr lang="en-GB" dirty="0"/>
              <a:t>terms of usability, the main challenges are related to energy efficiency and computational cost. </a:t>
            </a:r>
            <a:endParaRPr lang="en-GB" dirty="0" smtClean="0"/>
          </a:p>
          <a:p>
            <a:pPr algn="just"/>
            <a:r>
              <a:rPr lang="en-GB" dirty="0" smtClean="0"/>
              <a:t>When </a:t>
            </a:r>
            <a:r>
              <a:rPr lang="en-GB" dirty="0"/>
              <a:t>it comes to privacy and security, the most recurrent threats are user de-identification and user tracking</a:t>
            </a:r>
            <a:r>
              <a:rPr lang="en-GB" dirty="0" smtClean="0"/>
              <a:t>.</a:t>
            </a:r>
            <a:endParaRPr lang="en-GB" dirty="0"/>
          </a:p>
          <a:p>
            <a:pPr algn="just"/>
            <a:endParaRPr lang="en-GB" dirty="0"/>
          </a:p>
        </p:txBody>
      </p:sp>
    </p:spTree>
    <p:extLst>
      <p:ext uri="{BB962C8B-B14F-4D97-AF65-F5344CB8AC3E}">
        <p14:creationId xmlns:p14="http://schemas.microsoft.com/office/powerpoint/2010/main" val="194834603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b="1" dirty="0" smtClean="0"/>
              <a:t>Social </a:t>
            </a:r>
            <a:r>
              <a:rPr lang="en-GB" b="1" dirty="0"/>
              <a:t>Considerations</a:t>
            </a:r>
            <a:r>
              <a:rPr lang="en-GB" dirty="0"/>
              <a:t/>
            </a:r>
            <a:br>
              <a:rPr lang="en-GB" dirty="0"/>
            </a:br>
            <a:endParaRPr lang="en-GB" dirty="0"/>
          </a:p>
        </p:txBody>
      </p:sp>
      <p:sp>
        <p:nvSpPr>
          <p:cNvPr id="3" name="Content Placeholder 2"/>
          <p:cNvSpPr>
            <a:spLocks noGrp="1"/>
          </p:cNvSpPr>
          <p:nvPr>
            <p:ph idx="1"/>
          </p:nvPr>
        </p:nvSpPr>
        <p:spPr>
          <a:xfrm>
            <a:off x="457200" y="1052736"/>
            <a:ext cx="8229600" cy="5805264"/>
          </a:xfrm>
        </p:spPr>
        <p:txBody>
          <a:bodyPr>
            <a:normAutofit/>
          </a:bodyPr>
          <a:lstStyle/>
          <a:p>
            <a:pPr algn="just"/>
            <a:r>
              <a:rPr lang="en-GB" dirty="0" smtClean="0"/>
              <a:t>Less User Adaptability</a:t>
            </a:r>
          </a:p>
          <a:p>
            <a:pPr marL="0" indent="0" algn="just">
              <a:buNone/>
            </a:pPr>
            <a:endParaRPr lang="en-GB" dirty="0" smtClean="0"/>
          </a:p>
          <a:p>
            <a:pPr marL="0" indent="0" algn="just">
              <a:buNone/>
            </a:pPr>
            <a:endParaRPr lang="en-GB" dirty="0"/>
          </a:p>
          <a:p>
            <a:pPr algn="just"/>
            <a:r>
              <a:rPr lang="en-GB" dirty="0" smtClean="0"/>
              <a:t>Low Penetration Rate</a:t>
            </a:r>
          </a:p>
          <a:p>
            <a:pPr algn="just"/>
            <a:r>
              <a:rPr lang="en-GB" dirty="0" smtClean="0"/>
              <a:t>Require Modern and Hi-tech Infrastructure</a:t>
            </a:r>
          </a:p>
        </p:txBody>
      </p:sp>
      <p:graphicFrame>
        <p:nvGraphicFramePr>
          <p:cNvPr id="4" name="Table 3"/>
          <p:cNvGraphicFramePr>
            <a:graphicFrameLocks noGrp="1"/>
          </p:cNvGraphicFramePr>
          <p:nvPr>
            <p:extLst>
              <p:ext uri="{D42A27DB-BD31-4B8C-83A1-F6EECF244321}">
                <p14:modId xmlns:p14="http://schemas.microsoft.com/office/powerpoint/2010/main" val="706080050"/>
              </p:ext>
            </p:extLst>
          </p:nvPr>
        </p:nvGraphicFramePr>
        <p:xfrm>
          <a:off x="3059832" y="4005064"/>
          <a:ext cx="5231904" cy="2560320"/>
        </p:xfrm>
        <a:graphic>
          <a:graphicData uri="http://schemas.openxmlformats.org/drawingml/2006/table">
            <a:tbl>
              <a:tblPr firstRow="1" bandRow="1">
                <a:tableStyleId>{5C22544A-7EE6-4342-B048-85BDC9FD1C3A}</a:tableStyleId>
              </a:tblPr>
              <a:tblGrid>
                <a:gridCol w="1743968"/>
                <a:gridCol w="1743968"/>
                <a:gridCol w="1743968"/>
              </a:tblGrid>
              <a:tr h="318893">
                <a:tc gridSpan="3">
                  <a:txBody>
                    <a:bodyPr/>
                    <a:lstStyle/>
                    <a:p>
                      <a:pPr algn="ctr"/>
                      <a:r>
                        <a:rPr lang="en-GB" dirty="0" smtClean="0"/>
                        <a:t>Penetration Rate</a:t>
                      </a:r>
                      <a:endParaRPr lang="en-GB" dirty="0"/>
                    </a:p>
                  </a:txBody>
                  <a:tcPr/>
                </a:tc>
                <a:tc hMerge="1">
                  <a:txBody>
                    <a:bodyPr/>
                    <a:lstStyle/>
                    <a:p>
                      <a:endParaRPr lang="en-GB" dirty="0"/>
                    </a:p>
                  </a:txBody>
                  <a:tcPr/>
                </a:tc>
                <a:tc hMerge="1">
                  <a:txBody>
                    <a:bodyPr/>
                    <a:lstStyle/>
                    <a:p>
                      <a:endParaRPr lang="en-GB" dirty="0"/>
                    </a:p>
                  </a:txBody>
                  <a:tcPr/>
                </a:tc>
              </a:tr>
              <a:tr h="318893">
                <a:tc>
                  <a:txBody>
                    <a:bodyPr/>
                    <a:lstStyle/>
                    <a:p>
                      <a:r>
                        <a:rPr lang="en-GB" dirty="0" smtClean="0"/>
                        <a:t>Country</a:t>
                      </a:r>
                      <a:endParaRPr lang="en-GB" dirty="0"/>
                    </a:p>
                  </a:txBody>
                  <a:tcPr/>
                </a:tc>
                <a:tc>
                  <a:txBody>
                    <a:bodyPr/>
                    <a:lstStyle/>
                    <a:p>
                      <a:r>
                        <a:rPr lang="en-GB" dirty="0" smtClean="0"/>
                        <a:t>App</a:t>
                      </a:r>
                      <a:endParaRPr lang="en-GB" dirty="0"/>
                    </a:p>
                  </a:txBody>
                  <a:tcPr/>
                </a:tc>
                <a:tc>
                  <a:txBody>
                    <a:bodyPr/>
                    <a:lstStyle/>
                    <a:p>
                      <a:r>
                        <a:rPr lang="en-GB" dirty="0" smtClean="0"/>
                        <a:t>Penetration</a:t>
                      </a:r>
                      <a:r>
                        <a:rPr lang="en-GB" baseline="0" dirty="0" smtClean="0"/>
                        <a:t> Rate</a:t>
                      </a:r>
                      <a:endParaRPr lang="en-GB" dirty="0"/>
                    </a:p>
                  </a:txBody>
                  <a:tcPr/>
                </a:tc>
              </a:tr>
              <a:tr h="318893">
                <a:tc>
                  <a:txBody>
                    <a:bodyPr/>
                    <a:lstStyle/>
                    <a:p>
                      <a:r>
                        <a:rPr lang="en-GB" dirty="0" smtClean="0"/>
                        <a:t>Australia</a:t>
                      </a:r>
                      <a:endParaRPr lang="en-GB" dirty="0"/>
                    </a:p>
                  </a:txBody>
                  <a:tcPr/>
                </a:tc>
                <a:tc>
                  <a:txBody>
                    <a:bodyPr/>
                    <a:lstStyle/>
                    <a:p>
                      <a:r>
                        <a:rPr lang="en-GB" dirty="0" err="1" smtClean="0"/>
                        <a:t>COVIDSafe</a:t>
                      </a:r>
                      <a:endParaRPr lang="en-GB" dirty="0"/>
                    </a:p>
                  </a:txBody>
                  <a:tcPr/>
                </a:tc>
                <a:tc>
                  <a:txBody>
                    <a:bodyPr/>
                    <a:lstStyle/>
                    <a:p>
                      <a:r>
                        <a:rPr lang="en-GB" dirty="0" smtClean="0"/>
                        <a:t>28.6%</a:t>
                      </a:r>
                      <a:endParaRPr lang="en-GB" dirty="0"/>
                    </a:p>
                  </a:txBody>
                  <a:tcPr/>
                </a:tc>
              </a:tr>
              <a:tr h="318893">
                <a:tc>
                  <a:txBody>
                    <a:bodyPr/>
                    <a:lstStyle/>
                    <a:p>
                      <a:r>
                        <a:rPr lang="en-GB" dirty="0" smtClean="0"/>
                        <a:t>Singapore</a:t>
                      </a:r>
                      <a:endParaRPr lang="en-GB" dirty="0"/>
                    </a:p>
                  </a:txBody>
                  <a:tcPr/>
                </a:tc>
                <a:tc>
                  <a:txBody>
                    <a:bodyPr/>
                    <a:lstStyle/>
                    <a:p>
                      <a:r>
                        <a:rPr lang="en-GB" dirty="0" err="1" smtClean="0"/>
                        <a:t>TraceTogether</a:t>
                      </a:r>
                      <a:endParaRPr lang="en-GB" dirty="0"/>
                    </a:p>
                  </a:txBody>
                  <a:tcPr/>
                </a:tc>
                <a:tc>
                  <a:txBody>
                    <a:bodyPr/>
                    <a:lstStyle/>
                    <a:p>
                      <a:r>
                        <a:rPr lang="en-GB" dirty="0" smtClean="0"/>
                        <a:t>25%</a:t>
                      </a:r>
                      <a:endParaRPr lang="en-GB" dirty="0"/>
                    </a:p>
                  </a:txBody>
                  <a:tcPr/>
                </a:tc>
              </a:tr>
              <a:tr h="318893">
                <a:tc>
                  <a:txBody>
                    <a:bodyPr/>
                    <a:lstStyle/>
                    <a:p>
                      <a:r>
                        <a:rPr lang="en-GB" dirty="0" smtClean="0"/>
                        <a:t>India</a:t>
                      </a:r>
                      <a:endParaRPr lang="en-GB" dirty="0"/>
                    </a:p>
                  </a:txBody>
                  <a:tcPr/>
                </a:tc>
                <a:tc>
                  <a:txBody>
                    <a:bodyPr/>
                    <a:lstStyle/>
                    <a:p>
                      <a:r>
                        <a:rPr lang="en-GB" dirty="0" err="1" smtClean="0"/>
                        <a:t>Aarogya</a:t>
                      </a:r>
                      <a:r>
                        <a:rPr lang="en-GB" baseline="0" dirty="0" smtClean="0"/>
                        <a:t> </a:t>
                      </a:r>
                      <a:r>
                        <a:rPr lang="en-GB" baseline="0" dirty="0" err="1" smtClean="0"/>
                        <a:t>Setu</a:t>
                      </a:r>
                      <a:endParaRPr lang="en-GB" dirty="0"/>
                    </a:p>
                  </a:txBody>
                  <a:tcPr/>
                </a:tc>
                <a:tc>
                  <a:txBody>
                    <a:bodyPr/>
                    <a:lstStyle/>
                    <a:p>
                      <a:r>
                        <a:rPr lang="en-GB" dirty="0" smtClean="0"/>
                        <a:t>12.05%</a:t>
                      </a:r>
                      <a:endParaRPr lang="en-GB" dirty="0"/>
                    </a:p>
                  </a:txBody>
                  <a:tcPr/>
                </a:tc>
              </a:tr>
              <a:tr h="318893">
                <a:tc>
                  <a:txBody>
                    <a:bodyPr/>
                    <a:lstStyle/>
                    <a:p>
                      <a:r>
                        <a:rPr lang="en-GB" dirty="0" smtClean="0"/>
                        <a:t>Turkey</a:t>
                      </a:r>
                      <a:endParaRPr lang="en-GB" dirty="0"/>
                    </a:p>
                  </a:txBody>
                  <a:tcPr/>
                </a:tc>
                <a:tc>
                  <a:txBody>
                    <a:bodyPr/>
                    <a:lstStyle/>
                    <a:p>
                      <a:r>
                        <a:rPr lang="en-GB" dirty="0" smtClean="0"/>
                        <a:t>Hayat Eve </a:t>
                      </a:r>
                      <a:r>
                        <a:rPr lang="en-GB" dirty="0" err="1" smtClean="0"/>
                        <a:t>Siğar</a:t>
                      </a:r>
                      <a:endParaRPr lang="en-GB" dirty="0"/>
                    </a:p>
                  </a:txBody>
                  <a:tcPr/>
                </a:tc>
                <a:tc>
                  <a:txBody>
                    <a:bodyPr/>
                    <a:lstStyle/>
                    <a:p>
                      <a:r>
                        <a:rPr lang="en-GB" dirty="0" smtClean="0"/>
                        <a:t>17%</a:t>
                      </a:r>
                      <a:endParaRPr lang="en-GB" dirty="0"/>
                    </a:p>
                  </a:txBody>
                  <a:tcPr/>
                </a:tc>
              </a:tr>
              <a:tr h="318893">
                <a:tc>
                  <a:txBody>
                    <a:bodyPr/>
                    <a:lstStyle/>
                    <a:p>
                      <a:r>
                        <a:rPr lang="en-GB" dirty="0" smtClean="0"/>
                        <a:t>UK</a:t>
                      </a:r>
                      <a:endParaRPr lang="en-GB" dirty="0"/>
                    </a:p>
                  </a:txBody>
                  <a:tcPr/>
                </a:tc>
                <a:tc>
                  <a:txBody>
                    <a:bodyPr/>
                    <a:lstStyle/>
                    <a:p>
                      <a:r>
                        <a:rPr lang="en-GB" dirty="0" smtClean="0"/>
                        <a:t>NHS COVID-19</a:t>
                      </a:r>
                      <a:endParaRPr lang="en-GB" dirty="0"/>
                    </a:p>
                  </a:txBody>
                  <a:tcPr/>
                </a:tc>
                <a:tc>
                  <a:txBody>
                    <a:bodyPr/>
                    <a:lstStyle/>
                    <a:p>
                      <a:r>
                        <a:rPr lang="en-GB" dirty="0" smtClean="0"/>
                        <a:t>28.5%</a:t>
                      </a:r>
                      <a:endParaRPr lang="en-GB" dirty="0"/>
                    </a:p>
                  </a:txBody>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287329198"/>
              </p:ext>
            </p:extLst>
          </p:nvPr>
        </p:nvGraphicFramePr>
        <p:xfrm>
          <a:off x="2915816" y="1700808"/>
          <a:ext cx="5472609" cy="741680"/>
        </p:xfrm>
        <a:graphic>
          <a:graphicData uri="http://schemas.openxmlformats.org/drawingml/2006/table">
            <a:tbl>
              <a:tblPr firstRow="1" bandRow="1">
                <a:tableStyleId>{5C22544A-7EE6-4342-B048-85BDC9FD1C3A}</a:tableStyleId>
              </a:tblPr>
              <a:tblGrid>
                <a:gridCol w="1824203"/>
                <a:gridCol w="1824203"/>
                <a:gridCol w="1824203"/>
              </a:tblGrid>
              <a:tr h="370840">
                <a:tc gridSpan="3">
                  <a:txBody>
                    <a:bodyPr/>
                    <a:lstStyle/>
                    <a:p>
                      <a:pPr algn="ctr"/>
                      <a:r>
                        <a:rPr lang="en-GB" dirty="0" smtClean="0"/>
                        <a:t>Adaptability</a:t>
                      </a:r>
                      <a:r>
                        <a:rPr lang="en-GB" baseline="0" dirty="0" smtClean="0"/>
                        <a:t> Rate </a:t>
                      </a:r>
                      <a:endParaRPr lang="en-GB" dirty="0"/>
                    </a:p>
                  </a:txBody>
                  <a:tcPr/>
                </a:tc>
                <a:tc hMerge="1">
                  <a:txBody>
                    <a:bodyPr/>
                    <a:lstStyle/>
                    <a:p>
                      <a:endParaRPr lang="en-GB" dirty="0"/>
                    </a:p>
                  </a:txBody>
                  <a:tcPr/>
                </a:tc>
                <a:tc hMerge="1">
                  <a:txBody>
                    <a:bodyPr/>
                    <a:lstStyle/>
                    <a:p>
                      <a:endParaRPr lang="en-GB" dirty="0"/>
                    </a:p>
                  </a:txBody>
                  <a:tcPr/>
                </a:tc>
              </a:tr>
              <a:tr h="370840">
                <a:tc>
                  <a:txBody>
                    <a:bodyPr/>
                    <a:lstStyle/>
                    <a:p>
                      <a:r>
                        <a:rPr lang="en-GB" dirty="0" smtClean="0"/>
                        <a:t>India 24%</a:t>
                      </a:r>
                      <a:endParaRPr lang="en-GB" dirty="0"/>
                    </a:p>
                  </a:txBody>
                  <a:tcPr/>
                </a:tc>
                <a:tc>
                  <a:txBody>
                    <a:bodyPr/>
                    <a:lstStyle/>
                    <a:p>
                      <a:r>
                        <a:rPr lang="en-GB" dirty="0" smtClean="0"/>
                        <a:t>South Korea</a:t>
                      </a:r>
                      <a:r>
                        <a:rPr lang="en-GB" baseline="0" dirty="0" smtClean="0"/>
                        <a:t> 95%</a:t>
                      </a:r>
                      <a:endParaRPr lang="en-GB"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USA 81% </a:t>
                      </a:r>
                    </a:p>
                  </a:txBody>
                  <a:tcPr/>
                </a:tc>
              </a:tr>
            </a:tbl>
          </a:graphicData>
        </a:graphic>
      </p:graphicFrame>
    </p:spTree>
    <p:extLst>
      <p:ext uri="{BB962C8B-B14F-4D97-AF65-F5344CB8AC3E}">
        <p14:creationId xmlns:p14="http://schemas.microsoft.com/office/powerpoint/2010/main" val="404816974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4000" b="1" dirty="0"/>
              <a:t>Technology</a:t>
            </a:r>
            <a:r>
              <a:rPr lang="en-GB" dirty="0" smtClean="0"/>
              <a:t> </a:t>
            </a:r>
            <a:r>
              <a:rPr lang="en-GB" sz="4000" b="1" dirty="0"/>
              <a:t>Considerations</a:t>
            </a:r>
          </a:p>
        </p:txBody>
      </p:sp>
      <p:sp>
        <p:nvSpPr>
          <p:cNvPr id="3" name="Content Placeholder 2"/>
          <p:cNvSpPr>
            <a:spLocks noGrp="1"/>
          </p:cNvSpPr>
          <p:nvPr>
            <p:ph idx="1"/>
          </p:nvPr>
        </p:nvSpPr>
        <p:spPr/>
        <p:txBody>
          <a:bodyPr>
            <a:normAutofit fontScale="70000" lnSpcReduction="20000"/>
          </a:bodyPr>
          <a:lstStyle/>
          <a:p>
            <a:pPr marL="0" indent="0" algn="ctr">
              <a:buNone/>
            </a:pPr>
            <a:r>
              <a:rPr lang="en-GB" dirty="0" smtClean="0"/>
              <a:t>Localization Accuracy</a:t>
            </a:r>
          </a:p>
          <a:p>
            <a:pPr algn="just"/>
            <a:r>
              <a:rPr lang="en-GB" dirty="0" smtClean="0"/>
              <a:t>Received </a:t>
            </a:r>
            <a:r>
              <a:rPr lang="en-GB" dirty="0"/>
              <a:t>Signal Strength </a:t>
            </a:r>
            <a:r>
              <a:rPr lang="en-GB" dirty="0" smtClean="0"/>
              <a:t>Indicator (RSSI) is the technology technique adopted by most of the contact tracing frameworks.</a:t>
            </a:r>
          </a:p>
          <a:p>
            <a:pPr algn="just"/>
            <a:r>
              <a:rPr lang="en-GB" dirty="0"/>
              <a:t>A</a:t>
            </a:r>
            <a:r>
              <a:rPr lang="en-GB" dirty="0" smtClean="0"/>
              <a:t> </a:t>
            </a:r>
            <a:r>
              <a:rPr lang="en-GB" dirty="0"/>
              <a:t>radio-propagation </a:t>
            </a:r>
            <a:r>
              <a:rPr lang="en-GB" dirty="0" smtClean="0"/>
              <a:t>model can make </a:t>
            </a:r>
            <a:r>
              <a:rPr lang="en-GB" dirty="0" smtClean="0"/>
              <a:t>RSSI feature </a:t>
            </a:r>
            <a:r>
              <a:rPr lang="en-GB" dirty="0"/>
              <a:t>useful in estimating </a:t>
            </a:r>
            <a:r>
              <a:rPr lang="en-GB" dirty="0" smtClean="0"/>
              <a:t>proximity.</a:t>
            </a:r>
            <a:endParaRPr lang="en-GB" dirty="0" smtClean="0"/>
          </a:p>
          <a:p>
            <a:pPr algn="just"/>
            <a:r>
              <a:rPr lang="en-GB" dirty="0"/>
              <a:t>F</a:t>
            </a:r>
            <a:r>
              <a:rPr lang="en-GB" dirty="0" smtClean="0"/>
              <a:t>actors affecting </a:t>
            </a:r>
            <a:r>
              <a:rPr lang="en-GB" dirty="0"/>
              <a:t>the accuracy of distance estimation, </a:t>
            </a:r>
            <a:r>
              <a:rPr lang="en-GB" dirty="0" smtClean="0"/>
              <a:t>include:</a:t>
            </a:r>
          </a:p>
          <a:p>
            <a:pPr lvl="1" algn="just"/>
            <a:r>
              <a:rPr lang="en-GB" dirty="0" smtClean="0"/>
              <a:t> </a:t>
            </a:r>
            <a:r>
              <a:rPr lang="en-GB" dirty="0" smtClean="0"/>
              <a:t>radio noise, obstacles</a:t>
            </a:r>
            <a:r>
              <a:rPr lang="en-GB" dirty="0"/>
              <a:t>, multipath reflection and shadowing </a:t>
            </a:r>
            <a:r>
              <a:rPr lang="en-GB" dirty="0" smtClean="0"/>
              <a:t>effects, </a:t>
            </a:r>
            <a:r>
              <a:rPr lang="en-GB" dirty="0" smtClean="0"/>
              <a:t>or</a:t>
            </a:r>
          </a:p>
          <a:p>
            <a:pPr lvl="1" algn="just"/>
            <a:r>
              <a:rPr lang="en-GB" dirty="0" smtClean="0"/>
              <a:t> </a:t>
            </a:r>
            <a:r>
              <a:rPr lang="en-GB" dirty="0"/>
              <a:t>environmental factors like rain, temperature, and </a:t>
            </a:r>
            <a:r>
              <a:rPr lang="en-GB" dirty="0" smtClean="0"/>
              <a:t>humidity </a:t>
            </a:r>
            <a:endParaRPr lang="en-GB" dirty="0" smtClean="0"/>
          </a:p>
          <a:p>
            <a:pPr algn="just"/>
            <a:r>
              <a:rPr lang="en-GB" dirty="0" smtClean="0"/>
              <a:t>Alternative </a:t>
            </a:r>
            <a:r>
              <a:rPr lang="en-GB" dirty="0"/>
              <a:t>features like Angle-of-Arrival, Time Difference of Arrival, and Time of Arrival should be </a:t>
            </a:r>
            <a:r>
              <a:rPr lang="en-GB" dirty="0" smtClean="0"/>
              <a:t>investigated.</a:t>
            </a:r>
          </a:p>
          <a:p>
            <a:pPr algn="just"/>
            <a:r>
              <a:rPr lang="en-GB" dirty="0"/>
              <a:t>T</a:t>
            </a:r>
            <a:r>
              <a:rPr lang="en-GB" dirty="0" smtClean="0"/>
              <a:t>he </a:t>
            </a:r>
            <a:r>
              <a:rPr lang="en-GB" dirty="0"/>
              <a:t>localization accuracy of the Bluetooth technology can also be improved by incorporating </a:t>
            </a:r>
            <a:r>
              <a:rPr lang="en-GB" dirty="0" smtClean="0"/>
              <a:t>AI </a:t>
            </a:r>
            <a:r>
              <a:rPr lang="en-GB" dirty="0"/>
              <a:t>Algorithms in the edge devices.</a:t>
            </a:r>
          </a:p>
          <a:p>
            <a:pPr marL="457200" lvl="1" indent="0" algn="just">
              <a:buNone/>
            </a:pPr>
            <a:endParaRPr lang="en-GB" dirty="0" smtClean="0"/>
          </a:p>
        </p:txBody>
      </p:sp>
    </p:spTree>
    <p:extLst>
      <p:ext uri="{BB962C8B-B14F-4D97-AF65-F5344CB8AC3E}">
        <p14:creationId xmlns:p14="http://schemas.microsoft.com/office/powerpoint/2010/main" val="23758744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smtClean="0"/>
              <a:t>Security </a:t>
            </a:r>
            <a:r>
              <a:rPr lang="en-GB" b="1" dirty="0"/>
              <a:t>Considerations</a:t>
            </a:r>
            <a:endParaRPr lang="en-GB" dirty="0"/>
          </a:p>
        </p:txBody>
      </p:sp>
      <p:sp>
        <p:nvSpPr>
          <p:cNvPr id="3" name="Content Placeholder 2"/>
          <p:cNvSpPr>
            <a:spLocks noGrp="1"/>
          </p:cNvSpPr>
          <p:nvPr>
            <p:ph idx="1"/>
          </p:nvPr>
        </p:nvSpPr>
        <p:spPr/>
        <p:txBody>
          <a:bodyPr>
            <a:normAutofit fontScale="62500" lnSpcReduction="20000"/>
          </a:bodyPr>
          <a:lstStyle/>
          <a:p>
            <a:pPr algn="just"/>
            <a:r>
              <a:rPr lang="en-GB" dirty="0"/>
              <a:t>An </a:t>
            </a:r>
            <a:r>
              <a:rPr lang="en-GB" dirty="0" err="1"/>
              <a:t>IoT</a:t>
            </a:r>
            <a:r>
              <a:rPr lang="en-GB" dirty="0"/>
              <a:t> smart device </a:t>
            </a:r>
            <a:r>
              <a:rPr lang="en-GB" dirty="0" smtClean="0"/>
              <a:t>- the </a:t>
            </a:r>
            <a:r>
              <a:rPr lang="en-GB" dirty="0"/>
              <a:t>edge component between the mobile devices and the hospital/authority. </a:t>
            </a:r>
            <a:endParaRPr lang="en-GB" dirty="0" smtClean="0"/>
          </a:p>
          <a:p>
            <a:pPr algn="just"/>
            <a:r>
              <a:rPr lang="en-GB" dirty="0" smtClean="0"/>
              <a:t>To </a:t>
            </a:r>
            <a:r>
              <a:rPr lang="en-GB" dirty="0"/>
              <a:t>meet the intended security and privacy goals, lightweight cryptographic protocols can be adopted to reduce the required computations. </a:t>
            </a:r>
            <a:endParaRPr lang="en-GB" dirty="0" smtClean="0"/>
          </a:p>
          <a:p>
            <a:pPr algn="just"/>
            <a:r>
              <a:rPr lang="en-GB" dirty="0"/>
              <a:t>P</a:t>
            </a:r>
            <a:r>
              <a:rPr lang="en-GB" dirty="0" smtClean="0"/>
              <a:t>hysical </a:t>
            </a:r>
            <a:r>
              <a:rPr lang="en-GB" dirty="0"/>
              <a:t>attacks is the most obvious concern in terms of security. </a:t>
            </a:r>
            <a:endParaRPr lang="en-GB" dirty="0" smtClean="0"/>
          </a:p>
          <a:p>
            <a:pPr lvl="1" algn="just"/>
            <a:r>
              <a:rPr lang="en-GB" dirty="0" smtClean="0"/>
              <a:t>N</a:t>
            </a:r>
            <a:r>
              <a:rPr lang="en-GB" dirty="0" smtClean="0"/>
              <a:t>o </a:t>
            </a:r>
            <a:r>
              <a:rPr lang="en-GB" dirty="0"/>
              <a:t>sensitive </a:t>
            </a:r>
            <a:r>
              <a:rPr lang="en-GB" dirty="0" smtClean="0"/>
              <a:t>information (like user </a:t>
            </a:r>
            <a:r>
              <a:rPr lang="en-GB" dirty="0"/>
              <a:t>beacons or private </a:t>
            </a:r>
            <a:r>
              <a:rPr lang="en-GB" dirty="0" smtClean="0"/>
              <a:t>keys), </a:t>
            </a:r>
            <a:r>
              <a:rPr lang="en-GB" dirty="0"/>
              <a:t>should be stored in plaintext format. </a:t>
            </a:r>
            <a:endParaRPr lang="en-GB" dirty="0"/>
          </a:p>
          <a:p>
            <a:pPr lvl="1" algn="just"/>
            <a:r>
              <a:rPr lang="en-GB" dirty="0"/>
              <a:t>D</a:t>
            </a:r>
            <a:r>
              <a:rPr lang="en-GB" dirty="0" smtClean="0"/>
              <a:t>ata </a:t>
            </a:r>
            <a:r>
              <a:rPr lang="en-GB" dirty="0"/>
              <a:t>could be encrypted with the public key of the central authority and </a:t>
            </a:r>
            <a:endParaRPr lang="en-GB" dirty="0" smtClean="0"/>
          </a:p>
          <a:p>
            <a:pPr lvl="1" algn="just"/>
            <a:r>
              <a:rPr lang="en-GB" dirty="0" smtClean="0"/>
              <a:t>BLE-enabled </a:t>
            </a:r>
            <a:r>
              <a:rPr lang="en-GB" dirty="0"/>
              <a:t>devices should utilize a secure enclave to perform the necessary cryptographic operations, and all </a:t>
            </a:r>
            <a:r>
              <a:rPr lang="en-GB" dirty="0" smtClean="0"/>
              <a:t>beacons should </a:t>
            </a:r>
            <a:r>
              <a:rPr lang="en-GB" dirty="0"/>
              <a:t>be erased as soon as they are received by the trusted authority.</a:t>
            </a:r>
          </a:p>
          <a:p>
            <a:pPr algn="just"/>
            <a:r>
              <a:rPr lang="en-GB" dirty="0"/>
              <a:t>Replay and Relay </a:t>
            </a:r>
            <a:r>
              <a:rPr lang="en-GB" dirty="0" smtClean="0"/>
              <a:t>Attacks</a:t>
            </a:r>
          </a:p>
          <a:p>
            <a:pPr lvl="1" algn="just"/>
            <a:r>
              <a:rPr lang="en-GB" dirty="0" smtClean="0"/>
              <a:t>Such </a:t>
            </a:r>
            <a:r>
              <a:rPr lang="en-GB" dirty="0"/>
              <a:t>attacks can be addressed such as the beacon generation protocol may incorporate certain cryptographic protocols to thwart replay attacks. And the trusted authority can analyse the collected data and identify fraudulent beacons.</a:t>
            </a:r>
          </a:p>
          <a:p>
            <a:pPr algn="just"/>
            <a:endParaRPr lang="en-GB" dirty="0"/>
          </a:p>
        </p:txBody>
      </p:sp>
    </p:spTree>
    <p:extLst>
      <p:ext uri="{BB962C8B-B14F-4D97-AF65-F5344CB8AC3E}">
        <p14:creationId xmlns:p14="http://schemas.microsoft.com/office/powerpoint/2010/main" val="28837150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b="1" dirty="0" smtClean="0"/>
              <a:t>Privacy Considerations</a:t>
            </a:r>
            <a:endParaRPr lang="en-GB" dirty="0"/>
          </a:p>
        </p:txBody>
      </p:sp>
      <p:sp>
        <p:nvSpPr>
          <p:cNvPr id="3" name="Content Placeholder 2"/>
          <p:cNvSpPr>
            <a:spLocks noGrp="1"/>
          </p:cNvSpPr>
          <p:nvPr>
            <p:ph idx="1"/>
          </p:nvPr>
        </p:nvSpPr>
        <p:spPr/>
        <p:txBody>
          <a:bodyPr>
            <a:normAutofit fontScale="92500" lnSpcReduction="10000"/>
          </a:bodyPr>
          <a:lstStyle/>
          <a:p>
            <a:pPr algn="just"/>
            <a:r>
              <a:rPr lang="en-GB" dirty="0"/>
              <a:t>The misuse of the collected data at the trusted </a:t>
            </a:r>
            <a:r>
              <a:rPr lang="en-GB" dirty="0" smtClean="0"/>
              <a:t>authority.</a:t>
            </a:r>
          </a:p>
          <a:p>
            <a:pPr algn="just"/>
            <a:r>
              <a:rPr lang="en-GB" dirty="0"/>
              <a:t>A</a:t>
            </a:r>
            <a:r>
              <a:rPr lang="en-GB" dirty="0" smtClean="0"/>
              <a:t> </a:t>
            </a:r>
            <a:r>
              <a:rPr lang="en-GB" dirty="0"/>
              <a:t>malicious insider with access to all beacons, locations, timestamps, and contact lists, can extract sensitive </a:t>
            </a:r>
            <a:r>
              <a:rPr lang="en-GB" dirty="0" smtClean="0"/>
              <a:t>information. </a:t>
            </a:r>
          </a:p>
          <a:p>
            <a:pPr algn="just"/>
            <a:r>
              <a:rPr lang="en-GB" dirty="0" smtClean="0"/>
              <a:t>Such </a:t>
            </a:r>
            <a:r>
              <a:rPr lang="en-GB" dirty="0"/>
              <a:t>attacks can be made less feasible by design </a:t>
            </a:r>
            <a:r>
              <a:rPr lang="en-GB" dirty="0" smtClean="0"/>
              <a:t>if:</a:t>
            </a:r>
          </a:p>
          <a:p>
            <a:pPr lvl="1" algn="just"/>
            <a:r>
              <a:rPr lang="en-GB" dirty="0" smtClean="0"/>
              <a:t>users </a:t>
            </a:r>
            <a:r>
              <a:rPr lang="en-GB" dirty="0"/>
              <a:t>do not submit their contact </a:t>
            </a:r>
            <a:r>
              <a:rPr lang="en-GB" dirty="0" smtClean="0"/>
              <a:t>lists.</a:t>
            </a:r>
          </a:p>
          <a:p>
            <a:pPr lvl="1" algn="just"/>
            <a:r>
              <a:rPr lang="en-GB" dirty="0" smtClean="0"/>
              <a:t>all </a:t>
            </a:r>
            <a:r>
              <a:rPr lang="en-GB" dirty="0"/>
              <a:t>the beacons </a:t>
            </a:r>
            <a:r>
              <a:rPr lang="en-GB" dirty="0" smtClean="0"/>
              <a:t>may aggregated </a:t>
            </a:r>
            <a:r>
              <a:rPr lang="en-GB" dirty="0"/>
              <a:t>at the distributed </a:t>
            </a:r>
            <a:r>
              <a:rPr lang="en-GB" dirty="0" err="1"/>
              <a:t>IoT</a:t>
            </a:r>
            <a:r>
              <a:rPr lang="en-GB" dirty="0"/>
              <a:t> </a:t>
            </a:r>
            <a:r>
              <a:rPr lang="en-GB" dirty="0" smtClean="0"/>
              <a:t>devices</a:t>
            </a:r>
            <a:endParaRPr lang="en-GB" dirty="0"/>
          </a:p>
        </p:txBody>
      </p:sp>
    </p:spTree>
    <p:extLst>
      <p:ext uri="{BB962C8B-B14F-4D97-AF65-F5344CB8AC3E}">
        <p14:creationId xmlns:p14="http://schemas.microsoft.com/office/powerpoint/2010/main" val="229151033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GB" b="1" dirty="0" smtClean="0"/>
              <a:t>Conclusion</a:t>
            </a:r>
            <a:endParaRPr lang="en-GB" dirty="0"/>
          </a:p>
        </p:txBody>
      </p:sp>
      <p:sp>
        <p:nvSpPr>
          <p:cNvPr id="3" name="Content Placeholder 2"/>
          <p:cNvSpPr>
            <a:spLocks noGrp="1"/>
          </p:cNvSpPr>
          <p:nvPr>
            <p:ph idx="1"/>
          </p:nvPr>
        </p:nvSpPr>
        <p:spPr/>
        <p:txBody>
          <a:bodyPr>
            <a:normAutofit lnSpcReduction="10000"/>
          </a:bodyPr>
          <a:lstStyle/>
          <a:p>
            <a:pPr algn="just"/>
            <a:r>
              <a:rPr lang="en-GB" dirty="0"/>
              <a:t>Digital Contact Tracing </a:t>
            </a:r>
            <a:r>
              <a:rPr lang="en-GB" dirty="0" smtClean="0"/>
              <a:t>– an </a:t>
            </a:r>
            <a:r>
              <a:rPr lang="en-GB" dirty="0" err="1" smtClean="0"/>
              <a:t>IoT</a:t>
            </a:r>
            <a:r>
              <a:rPr lang="en-GB" dirty="0" smtClean="0"/>
              <a:t>-based architecture</a:t>
            </a:r>
          </a:p>
          <a:p>
            <a:pPr lvl="1" algn="just"/>
            <a:r>
              <a:rPr lang="en-GB" dirty="0" smtClean="0"/>
              <a:t> A </a:t>
            </a:r>
            <a:r>
              <a:rPr lang="en-GB" dirty="0"/>
              <a:t>more scalable adoption in the aftermath of the COVID-19 </a:t>
            </a:r>
            <a:r>
              <a:rPr lang="en-GB" dirty="0" smtClean="0"/>
              <a:t>pandemic. </a:t>
            </a:r>
          </a:p>
          <a:p>
            <a:pPr lvl="1" algn="just"/>
            <a:r>
              <a:rPr lang="en-GB" dirty="0" smtClean="0"/>
              <a:t>BLE </a:t>
            </a:r>
            <a:r>
              <a:rPr lang="en-GB" dirty="0"/>
              <a:t>Protocol Interface </a:t>
            </a:r>
            <a:r>
              <a:rPr lang="en-GB" dirty="0" smtClean="0"/>
              <a:t>- </a:t>
            </a:r>
            <a:r>
              <a:rPr lang="en-GB" dirty="0"/>
              <a:t>the most prominent, globally recognized and adapted state of art </a:t>
            </a:r>
            <a:r>
              <a:rPr lang="en-GB" dirty="0" smtClean="0"/>
              <a:t>technology used in contact tracing apps.</a:t>
            </a:r>
          </a:p>
          <a:p>
            <a:pPr lvl="1" algn="just"/>
            <a:r>
              <a:rPr lang="en-GB" dirty="0" smtClean="0"/>
              <a:t>Major concerns about the usability of system include system </a:t>
            </a:r>
            <a:r>
              <a:rPr lang="en-GB" dirty="0"/>
              <a:t>privacy and security of the contact tracing </a:t>
            </a:r>
            <a:r>
              <a:rPr lang="en-GB" dirty="0" smtClean="0"/>
              <a:t>framework</a:t>
            </a:r>
            <a:r>
              <a:rPr lang="en-GB" dirty="0"/>
              <a:t>.</a:t>
            </a:r>
          </a:p>
        </p:txBody>
      </p:sp>
    </p:spTree>
    <p:extLst>
      <p:ext uri="{BB962C8B-B14F-4D97-AF65-F5344CB8AC3E}">
        <p14:creationId xmlns:p14="http://schemas.microsoft.com/office/powerpoint/2010/main" val="322269303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GB" b="1" dirty="0"/>
              <a:t>Acknowledgments </a:t>
            </a:r>
            <a:endParaRPr lang="en-GB" dirty="0"/>
          </a:p>
        </p:txBody>
      </p:sp>
      <p:sp>
        <p:nvSpPr>
          <p:cNvPr id="3" name="Content Placeholder 2"/>
          <p:cNvSpPr>
            <a:spLocks noGrp="1"/>
          </p:cNvSpPr>
          <p:nvPr>
            <p:ph idx="1"/>
          </p:nvPr>
        </p:nvSpPr>
        <p:spPr/>
        <p:txBody>
          <a:bodyPr/>
          <a:lstStyle/>
          <a:p>
            <a:pPr marL="0" indent="0" algn="just">
              <a:buNone/>
            </a:pPr>
            <a:r>
              <a:rPr lang="en-GB" dirty="0" smtClean="0"/>
              <a:t>A special thanks to Professor </a:t>
            </a:r>
            <a:r>
              <a:rPr lang="en-GB" dirty="0"/>
              <a:t>Luigi La </a:t>
            </a:r>
            <a:r>
              <a:rPr lang="en-GB" dirty="0" err="1"/>
              <a:t>Blunda</a:t>
            </a:r>
            <a:r>
              <a:rPr lang="en-GB" dirty="0"/>
              <a:t> and </a:t>
            </a:r>
            <a:r>
              <a:rPr lang="en-GB" dirty="0" err="1" smtClean="0"/>
              <a:t>Mrs.</a:t>
            </a:r>
            <a:r>
              <a:rPr lang="en-GB" dirty="0" smtClean="0"/>
              <a:t> </a:t>
            </a:r>
            <a:r>
              <a:rPr lang="en-GB" dirty="0"/>
              <a:t>Fatima </a:t>
            </a:r>
            <a:r>
              <a:rPr lang="en-GB" dirty="0" err="1" smtClean="0"/>
              <a:t>Sajid</a:t>
            </a:r>
            <a:r>
              <a:rPr lang="en-GB" dirty="0"/>
              <a:t> </a:t>
            </a:r>
            <a:r>
              <a:rPr lang="en-GB" dirty="0" smtClean="0"/>
              <a:t>Butt for guidance, </a:t>
            </a:r>
            <a:r>
              <a:rPr lang="en-GB" dirty="0"/>
              <a:t>during the study for the subject of the internet of things.</a:t>
            </a:r>
          </a:p>
          <a:p>
            <a:pPr marL="0" indent="0" algn="just">
              <a:buNone/>
            </a:pPr>
            <a:endParaRPr lang="en-GB" dirty="0"/>
          </a:p>
        </p:txBody>
      </p:sp>
    </p:spTree>
    <p:extLst>
      <p:ext uri="{BB962C8B-B14F-4D97-AF65-F5344CB8AC3E}">
        <p14:creationId xmlns:p14="http://schemas.microsoft.com/office/powerpoint/2010/main" val="48907268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4082"/>
          </a:xfrm>
        </p:spPr>
        <p:txBody>
          <a:bodyPr>
            <a:normAutofit fontScale="90000"/>
          </a:bodyPr>
          <a:lstStyle/>
          <a:p>
            <a:pPr lvl="0"/>
            <a:r>
              <a:rPr lang="en-GB" b="1" dirty="0"/>
              <a:t>References</a:t>
            </a:r>
            <a:endParaRPr lang="en-GB" dirty="0"/>
          </a:p>
        </p:txBody>
      </p:sp>
      <p:sp>
        <p:nvSpPr>
          <p:cNvPr id="3" name="Content Placeholder 2"/>
          <p:cNvSpPr>
            <a:spLocks noGrp="1"/>
          </p:cNvSpPr>
          <p:nvPr>
            <p:ph idx="1"/>
          </p:nvPr>
        </p:nvSpPr>
        <p:spPr>
          <a:xfrm>
            <a:off x="251520" y="908720"/>
            <a:ext cx="8712968" cy="5760640"/>
          </a:xfrm>
        </p:spPr>
        <p:txBody>
          <a:bodyPr>
            <a:noAutofit/>
          </a:bodyPr>
          <a:lstStyle/>
          <a:p>
            <a:pPr lvl="0">
              <a:buFont typeface="+mj-lt"/>
              <a:buAutoNum type="arabicPeriod"/>
            </a:pPr>
            <a:r>
              <a:rPr lang="en-GB" sz="1000" dirty="0" smtClean="0"/>
              <a:t>Muhammad </a:t>
            </a:r>
            <a:r>
              <a:rPr lang="en-GB" sz="1000" dirty="0" err="1" smtClean="0"/>
              <a:t>Shahroz</a:t>
            </a:r>
            <a:r>
              <a:rPr lang="en-GB" sz="1000" dirty="0" smtClean="0"/>
              <a:t>, </a:t>
            </a:r>
            <a:r>
              <a:rPr lang="en-GB" sz="1000" dirty="0" err="1" smtClean="0"/>
              <a:t>Farooq</a:t>
            </a:r>
            <a:r>
              <a:rPr lang="en-GB" sz="1000" dirty="0" smtClean="0"/>
              <a:t> Ahmad, Muhammad </a:t>
            </a:r>
            <a:r>
              <a:rPr lang="en-GB" sz="1000" dirty="0" err="1" smtClean="0"/>
              <a:t>Shahzad</a:t>
            </a:r>
            <a:r>
              <a:rPr lang="en-GB" sz="1000" dirty="0" smtClean="0"/>
              <a:t> </a:t>
            </a:r>
            <a:r>
              <a:rPr lang="en-GB" sz="1000" dirty="0" err="1" smtClean="0"/>
              <a:t>Younis</a:t>
            </a:r>
            <a:r>
              <a:rPr lang="en-GB" sz="1000" dirty="0" smtClean="0"/>
              <a:t> , </a:t>
            </a:r>
            <a:r>
              <a:rPr lang="en-GB" sz="1000" dirty="0" err="1" smtClean="0"/>
              <a:t>Nadeem</a:t>
            </a:r>
            <a:r>
              <a:rPr lang="en-GB" sz="1000" dirty="0" smtClean="0"/>
              <a:t> Ahmad  , </a:t>
            </a:r>
            <a:r>
              <a:rPr lang="en-GB" sz="1000" dirty="0" err="1" smtClean="0"/>
              <a:t>Maged</a:t>
            </a:r>
            <a:r>
              <a:rPr lang="en-GB" sz="1000" dirty="0" smtClean="0"/>
              <a:t> N. </a:t>
            </a:r>
            <a:r>
              <a:rPr lang="en-GB" sz="1000" dirty="0" err="1" smtClean="0"/>
              <a:t>Kamel</a:t>
            </a:r>
            <a:r>
              <a:rPr lang="en-GB" sz="1000" dirty="0" smtClean="0"/>
              <a:t> </a:t>
            </a:r>
            <a:r>
              <a:rPr lang="en-GB" sz="1000" dirty="0" err="1" smtClean="0"/>
              <a:t>Boulos</a:t>
            </a:r>
            <a:r>
              <a:rPr lang="en-GB" sz="1000" dirty="0" smtClean="0"/>
              <a:t>, Ricardo </a:t>
            </a:r>
            <a:r>
              <a:rPr lang="en-GB" sz="1000" dirty="0" err="1" smtClean="0"/>
              <a:t>Vinuesa</a:t>
            </a:r>
            <a:r>
              <a:rPr lang="en-GB" sz="1000" dirty="0" smtClean="0"/>
              <a:t> , </a:t>
            </a:r>
            <a:r>
              <a:rPr lang="en-GB" sz="1000" dirty="0" err="1" smtClean="0"/>
              <a:t>Junaid</a:t>
            </a:r>
            <a:r>
              <a:rPr lang="en-GB" sz="1000" dirty="0" smtClean="0"/>
              <a:t> </a:t>
            </a:r>
            <a:r>
              <a:rPr lang="en-GB" sz="1000" dirty="0" err="1" smtClean="0"/>
              <a:t>Qadir</a:t>
            </a:r>
            <a:r>
              <a:rPr lang="en-GB" sz="1000" dirty="0" smtClean="0"/>
              <a:t>, “COVID-19 Digital Contact Tracing Applications And Techniques: A Review Post Initial Deployments”, Transportation Engineering </a:t>
            </a:r>
            <a:r>
              <a:rPr lang="en-GB" sz="1000" dirty="0" err="1" smtClean="0"/>
              <a:t>Journel</a:t>
            </a:r>
            <a:r>
              <a:rPr lang="en-GB" sz="1000" dirty="0" smtClean="0"/>
              <a:t> Volume 5, September 2021, 100072, Available: Homepage: </a:t>
            </a:r>
            <a:r>
              <a:rPr lang="en-GB" sz="1000" dirty="0" err="1" smtClean="0">
                <a:hlinkClick r:id="rId2"/>
              </a:rPr>
              <a:t>Www.Elsevier.Com</a:t>
            </a:r>
            <a:r>
              <a:rPr lang="en-GB" sz="1000" dirty="0" smtClean="0">
                <a:hlinkClick r:id="rId2"/>
              </a:rPr>
              <a:t>/Locate/</a:t>
            </a:r>
            <a:r>
              <a:rPr lang="en-GB" sz="1000" dirty="0" err="1" smtClean="0">
                <a:hlinkClick r:id="rId2"/>
              </a:rPr>
              <a:t>Treng</a:t>
            </a:r>
            <a:r>
              <a:rPr lang="en-GB" sz="1000" dirty="0" smtClean="0"/>
              <a:t>; </a:t>
            </a:r>
            <a:r>
              <a:rPr lang="en-GB" sz="1000" u="sng" dirty="0" smtClean="0">
                <a:hlinkClick r:id="rId3"/>
              </a:rPr>
              <a:t>https://www.journals.elsevier.com/transportation-engineering</a:t>
            </a:r>
            <a:endParaRPr lang="en-GB" sz="1000" dirty="0" smtClean="0"/>
          </a:p>
          <a:p>
            <a:pPr>
              <a:buFont typeface="+mj-lt"/>
              <a:buAutoNum type="arabicPeriod"/>
            </a:pPr>
            <a:r>
              <a:rPr lang="en-GB" sz="1000" dirty="0" smtClean="0"/>
              <a:t> </a:t>
            </a:r>
            <a:r>
              <a:rPr lang="en-GB" sz="1000" dirty="0" err="1" smtClean="0"/>
              <a:t>Piergiuseppe</a:t>
            </a:r>
            <a:r>
              <a:rPr lang="en-GB" sz="1000" dirty="0" smtClean="0"/>
              <a:t> Di Marco, </a:t>
            </a:r>
            <a:r>
              <a:rPr lang="en-GB" sz="1000" dirty="0" err="1" smtClean="0"/>
              <a:t>Pangun</a:t>
            </a:r>
            <a:r>
              <a:rPr lang="en-GB" sz="1000" dirty="0" smtClean="0"/>
              <a:t> Park, Marco </a:t>
            </a:r>
            <a:r>
              <a:rPr lang="en-GB" sz="1000" dirty="0" err="1" smtClean="0"/>
              <a:t>Pratesi</a:t>
            </a:r>
            <a:r>
              <a:rPr lang="en-GB" sz="1000" dirty="0" smtClean="0"/>
              <a:t> And </a:t>
            </a:r>
            <a:r>
              <a:rPr lang="en-GB" sz="1000" dirty="0" err="1" smtClean="0"/>
              <a:t>Fortunato</a:t>
            </a:r>
            <a:r>
              <a:rPr lang="en-GB" sz="1000" dirty="0" smtClean="0"/>
              <a:t> </a:t>
            </a:r>
            <a:r>
              <a:rPr lang="en-GB" sz="1000" dirty="0" err="1" smtClean="0"/>
              <a:t>Santucci</a:t>
            </a:r>
            <a:r>
              <a:rPr lang="en-GB" sz="1000" dirty="0" smtClean="0"/>
              <a:t>, “A </a:t>
            </a:r>
            <a:r>
              <a:rPr lang="en-GB" sz="1000" dirty="0" err="1" smtClean="0"/>
              <a:t>Bluetoothbased</a:t>
            </a:r>
            <a:r>
              <a:rPr lang="en-GB" sz="1000" dirty="0" smtClean="0"/>
              <a:t> Architecture For Contact Tracing In Healthcare Facilities”, Journal Of Sensor And Actuator Networks By MDPI, 2021, Available: </a:t>
            </a:r>
            <a:r>
              <a:rPr lang="en-GB" sz="1000" dirty="0" smtClean="0">
                <a:hlinkClick r:id="rId4"/>
              </a:rPr>
              <a:t>Https://Doi.Org/10.3390/Jsan10010002</a:t>
            </a:r>
            <a:endParaRPr lang="en-GB" sz="1000" dirty="0" smtClean="0"/>
          </a:p>
          <a:p>
            <a:pPr lvl="0">
              <a:buFont typeface="+mj-lt"/>
              <a:buAutoNum type="arabicPeriod"/>
            </a:pPr>
            <a:r>
              <a:rPr lang="en-GB" sz="1000" dirty="0" smtClean="0"/>
              <a:t>Apple And Google. Exposure Notification—Bluetooth Specification V1.2. 2020. Available Online: </a:t>
            </a:r>
            <a:r>
              <a:rPr lang="en-GB" sz="1000" u="sng" dirty="0" smtClean="0"/>
              <a:t>Https://Www.Blog.Google/Documents/62/Exposure_Notification_-_Bluetooth_Specification_V1.2.Pdf (Accessed On 1 December 2020).</a:t>
            </a:r>
            <a:endParaRPr lang="en-GB" sz="1000" dirty="0" smtClean="0"/>
          </a:p>
          <a:p>
            <a:pPr lvl="0">
              <a:buFont typeface="+mj-lt"/>
              <a:buAutoNum type="arabicPeriod"/>
            </a:pPr>
            <a:r>
              <a:rPr lang="en-GB" sz="1000" dirty="0" err="1" smtClean="0"/>
              <a:t>Nadeem</a:t>
            </a:r>
            <a:r>
              <a:rPr lang="en-GB" sz="1000" dirty="0" smtClean="0"/>
              <a:t> Ahmed, </a:t>
            </a:r>
            <a:r>
              <a:rPr lang="en-GB" sz="1000" dirty="0" err="1" smtClean="0"/>
              <a:t>Regio</a:t>
            </a:r>
            <a:r>
              <a:rPr lang="en-GB" sz="1000" dirty="0" smtClean="0"/>
              <a:t> A. Michelin, </a:t>
            </a:r>
            <a:r>
              <a:rPr lang="en-GB" sz="1000" dirty="0" err="1" smtClean="0"/>
              <a:t>Wanli</a:t>
            </a:r>
            <a:r>
              <a:rPr lang="en-GB" sz="1000" dirty="0" smtClean="0"/>
              <a:t> </a:t>
            </a:r>
            <a:r>
              <a:rPr lang="en-GB" sz="1000" dirty="0" err="1" smtClean="0"/>
              <a:t>Xue</a:t>
            </a:r>
            <a:r>
              <a:rPr lang="en-GB" sz="1000" dirty="0" smtClean="0"/>
              <a:t>, </a:t>
            </a:r>
            <a:r>
              <a:rPr lang="en-GB" sz="1000" dirty="0" err="1" smtClean="0"/>
              <a:t>Sushmita</a:t>
            </a:r>
            <a:r>
              <a:rPr lang="en-GB" sz="1000" dirty="0" smtClean="0"/>
              <a:t> </a:t>
            </a:r>
            <a:r>
              <a:rPr lang="en-GB" sz="1000" dirty="0" err="1" smtClean="0"/>
              <a:t>Ruj</a:t>
            </a:r>
            <a:r>
              <a:rPr lang="en-GB" sz="1000" dirty="0" smtClean="0"/>
              <a:t>, Robert </a:t>
            </a:r>
            <a:r>
              <a:rPr lang="en-GB" sz="1000" dirty="0" err="1" smtClean="0"/>
              <a:t>Malaney</a:t>
            </a:r>
            <a:r>
              <a:rPr lang="en-GB" sz="1000" dirty="0" smtClean="0"/>
              <a:t>, </a:t>
            </a:r>
            <a:r>
              <a:rPr lang="en-GB" sz="1000" dirty="0" err="1" smtClean="0"/>
              <a:t>Salil</a:t>
            </a:r>
            <a:r>
              <a:rPr lang="en-GB" sz="1000" dirty="0" smtClean="0"/>
              <a:t> S. </a:t>
            </a:r>
            <a:r>
              <a:rPr lang="en-GB" sz="1000" dirty="0" err="1" smtClean="0"/>
              <a:t>Kanhere</a:t>
            </a:r>
            <a:r>
              <a:rPr lang="en-GB" sz="1000" dirty="0" smtClean="0"/>
              <a:t>, </a:t>
            </a:r>
            <a:r>
              <a:rPr lang="en-GB" sz="1000" dirty="0" err="1" smtClean="0"/>
              <a:t>Aruna</a:t>
            </a:r>
            <a:r>
              <a:rPr lang="en-GB" sz="1000" dirty="0" smtClean="0"/>
              <a:t> </a:t>
            </a:r>
            <a:r>
              <a:rPr lang="en-GB" sz="1000" dirty="0" err="1" smtClean="0"/>
              <a:t>Seneviratne</a:t>
            </a:r>
            <a:r>
              <a:rPr lang="en-GB" sz="1000" dirty="0" smtClean="0"/>
              <a:t>, Wen Hu, </a:t>
            </a:r>
            <a:r>
              <a:rPr lang="en-GB" sz="1000" dirty="0" err="1" smtClean="0"/>
              <a:t>Helge</a:t>
            </a:r>
            <a:r>
              <a:rPr lang="en-GB" sz="1000" dirty="0" smtClean="0"/>
              <a:t> </a:t>
            </a:r>
            <a:r>
              <a:rPr lang="en-GB" sz="1000" dirty="0" err="1" smtClean="0"/>
              <a:t>Janicke</a:t>
            </a:r>
            <a:r>
              <a:rPr lang="en-GB" sz="1000" dirty="0" smtClean="0"/>
              <a:t> And Sanjay K. </a:t>
            </a:r>
            <a:r>
              <a:rPr lang="en-GB" sz="1000" dirty="0" err="1" smtClean="0"/>
              <a:t>Jha</a:t>
            </a:r>
            <a:r>
              <a:rPr lang="en-GB" sz="1000" dirty="0" smtClean="0"/>
              <a:t>, “A Survey Of Covid-19 Contact Tracing Apps”, IEEE</a:t>
            </a:r>
            <a:r>
              <a:rPr lang="en-GB" sz="1000" i="1" dirty="0" smtClean="0"/>
              <a:t>ACCESS</a:t>
            </a:r>
            <a:r>
              <a:rPr lang="en-GB" sz="1000" dirty="0" smtClean="0"/>
              <a:t> July 20,2020, </a:t>
            </a:r>
            <a:r>
              <a:rPr lang="en-GB" sz="1000" dirty="0" err="1" smtClean="0"/>
              <a:t>Available:</a:t>
            </a:r>
            <a:r>
              <a:rPr lang="en-GB" sz="1000" u="sng" dirty="0" err="1" smtClean="0"/>
              <a:t>Https</a:t>
            </a:r>
            <a:r>
              <a:rPr lang="en-GB" sz="1000" u="sng" dirty="0" smtClean="0"/>
              <a:t>://</a:t>
            </a:r>
            <a:r>
              <a:rPr lang="en-GB" sz="1000" u="sng" dirty="0" err="1" smtClean="0"/>
              <a:t>Ieeexplore.Ieee.Org</a:t>
            </a:r>
            <a:r>
              <a:rPr lang="en-GB" sz="1000" u="sng" dirty="0" smtClean="0"/>
              <a:t>/Stamp/</a:t>
            </a:r>
            <a:r>
              <a:rPr lang="en-GB" sz="1000" u="sng" dirty="0" err="1" smtClean="0"/>
              <a:t>Stamp.Jsp?Tp</a:t>
            </a:r>
            <a:r>
              <a:rPr lang="en-GB" sz="1000" u="sng" dirty="0" smtClean="0"/>
              <a:t>=&amp;</a:t>
            </a:r>
            <a:r>
              <a:rPr lang="en-GB" sz="1000" u="sng" dirty="0" err="1" smtClean="0"/>
              <a:t>Arnumber</a:t>
            </a:r>
            <a:r>
              <a:rPr lang="en-GB" sz="1000" u="sng" dirty="0" smtClean="0"/>
              <a:t>=9144194;</a:t>
            </a:r>
            <a:endParaRPr lang="en-GB" sz="1000" dirty="0" smtClean="0"/>
          </a:p>
          <a:p>
            <a:pPr lvl="0">
              <a:buFont typeface="+mj-lt"/>
              <a:buAutoNum type="arabicPeriod"/>
            </a:pPr>
            <a:r>
              <a:rPr lang="en-GB" sz="1000" dirty="0" err="1" smtClean="0"/>
              <a:t>Viktoriia</a:t>
            </a:r>
            <a:r>
              <a:rPr lang="en-GB" sz="1000" dirty="0" smtClean="0"/>
              <a:t> </a:t>
            </a:r>
            <a:r>
              <a:rPr lang="en-GB" sz="1000" dirty="0" err="1" smtClean="0"/>
              <a:t>Shubina</a:t>
            </a:r>
            <a:r>
              <a:rPr lang="en-GB" sz="1000" dirty="0" smtClean="0"/>
              <a:t> , Sylvia </a:t>
            </a:r>
            <a:r>
              <a:rPr lang="en-GB" sz="1000" dirty="0" err="1" smtClean="0"/>
              <a:t>Holcer</a:t>
            </a:r>
            <a:r>
              <a:rPr lang="en-GB" sz="1000" dirty="0" smtClean="0"/>
              <a:t> , Michael Gould And Elena </a:t>
            </a:r>
            <a:r>
              <a:rPr lang="en-GB" sz="1000" dirty="0" err="1" smtClean="0"/>
              <a:t>Simona</a:t>
            </a:r>
            <a:r>
              <a:rPr lang="en-GB" sz="1000" dirty="0" smtClean="0"/>
              <a:t> </a:t>
            </a:r>
            <a:r>
              <a:rPr lang="en-GB" sz="1000" dirty="0" err="1" smtClean="0"/>
              <a:t>Lohan</a:t>
            </a:r>
            <a:r>
              <a:rPr lang="en-GB" sz="1000" dirty="0" smtClean="0"/>
              <a:t>, “Survey Of Decentralized Solutions With Mobile Devices For User Location Tracking, Proximity Detection, And Contact Tracing In The COVID-19 Era”, By MDPI Published: 23 September 2020</a:t>
            </a:r>
          </a:p>
          <a:p>
            <a:pPr lvl="0">
              <a:buFont typeface="+mj-lt"/>
              <a:buAutoNum type="arabicPeriod"/>
            </a:pPr>
            <a:r>
              <a:rPr lang="en-GB" sz="1000" dirty="0" smtClean="0"/>
              <a:t>P. </a:t>
            </a:r>
            <a:r>
              <a:rPr lang="en-GB" sz="1000" dirty="0" err="1" smtClean="0"/>
              <a:t>Misra</a:t>
            </a:r>
            <a:r>
              <a:rPr lang="en-GB" sz="1000" dirty="0" smtClean="0"/>
              <a:t> and P. </a:t>
            </a:r>
            <a:r>
              <a:rPr lang="en-GB" sz="1000" dirty="0" err="1" smtClean="0"/>
              <a:t>Enge</a:t>
            </a:r>
            <a:r>
              <a:rPr lang="en-GB" sz="1000" dirty="0" smtClean="0"/>
              <a:t>, “Global Positioning System: Signals, Measurements and Performance” 2nd Ed. Lincoln, MA, USA: Ganga-</a:t>
            </a:r>
            <a:r>
              <a:rPr lang="en-GB" sz="1000" dirty="0" err="1" smtClean="0"/>
              <a:t>Jamuna</a:t>
            </a:r>
            <a:r>
              <a:rPr lang="en-GB" sz="1000" dirty="0" smtClean="0"/>
              <a:t> Press, 2011.</a:t>
            </a:r>
          </a:p>
          <a:p>
            <a:pPr>
              <a:buFont typeface="+mj-lt"/>
              <a:buAutoNum type="arabicPeriod"/>
            </a:pPr>
            <a:r>
              <a:rPr lang="en-GB" sz="1000" dirty="0" smtClean="0"/>
              <a:t> J. C. </a:t>
            </a:r>
            <a:r>
              <a:rPr lang="en-GB" sz="1000" dirty="0" err="1" smtClean="0"/>
              <a:t>Haartsen</a:t>
            </a:r>
            <a:r>
              <a:rPr lang="en-GB" sz="1000" dirty="0" smtClean="0"/>
              <a:t>, “The Bluetooth Radio System”, IEEE Pers. </a:t>
            </a:r>
            <a:r>
              <a:rPr lang="en-GB" sz="1000" dirty="0" err="1" smtClean="0"/>
              <a:t>Commun</a:t>
            </a:r>
            <a:r>
              <a:rPr lang="en-GB" sz="1000" dirty="0" smtClean="0"/>
              <a:t>., Vol. 7, No. 1, Pp. 28–36, Feb. 2000.</a:t>
            </a:r>
          </a:p>
          <a:p>
            <a:pPr>
              <a:buFont typeface="+mj-lt"/>
              <a:buAutoNum type="arabicPeriod"/>
            </a:pPr>
            <a:r>
              <a:rPr lang="en-GB" sz="1000" dirty="0" smtClean="0"/>
              <a:t> </a:t>
            </a:r>
            <a:r>
              <a:rPr lang="en-GB" sz="1000" dirty="0" err="1" smtClean="0"/>
              <a:t>Wifi</a:t>
            </a:r>
            <a:r>
              <a:rPr lang="en-GB" sz="1000" dirty="0" smtClean="0"/>
              <a:t> Alliance. (2010). </a:t>
            </a:r>
            <a:r>
              <a:rPr lang="en-GB" sz="1000" dirty="0" err="1" smtClean="0"/>
              <a:t>Wifi</a:t>
            </a:r>
            <a:r>
              <a:rPr lang="en-GB" sz="1000" dirty="0" smtClean="0"/>
              <a:t> Certified </a:t>
            </a:r>
            <a:r>
              <a:rPr lang="en-GB" sz="1000" dirty="0" err="1" smtClean="0"/>
              <a:t>Wifi</a:t>
            </a:r>
            <a:r>
              <a:rPr lang="en-GB" sz="1000" dirty="0" smtClean="0"/>
              <a:t> Direct. [Online]. Available: </a:t>
            </a:r>
            <a:r>
              <a:rPr lang="en-GB" sz="1000" dirty="0" smtClean="0">
                <a:hlinkClick r:id="rId5"/>
              </a:rPr>
              <a:t>Https://Www.Wi-Fi.Org/System/Files/Wp_Wifi_CERTIFIED_Wifi_Direct_Industry_20140409_0.Pd</a:t>
            </a:r>
            <a:endParaRPr lang="en-GB" sz="1000" dirty="0" smtClean="0"/>
          </a:p>
          <a:p>
            <a:pPr lvl="0">
              <a:buFont typeface="+mj-lt"/>
              <a:buAutoNum type="arabicPeriod"/>
            </a:pPr>
            <a:r>
              <a:rPr lang="en-GB" sz="1000" dirty="0" smtClean="0"/>
              <a:t>Mohammad </a:t>
            </a:r>
            <a:r>
              <a:rPr lang="en-GB" sz="1000" dirty="0" err="1" smtClean="0"/>
              <a:t>Jabed</a:t>
            </a:r>
            <a:r>
              <a:rPr lang="en-GB" sz="1000" dirty="0" smtClean="0"/>
              <a:t> </a:t>
            </a:r>
            <a:r>
              <a:rPr lang="en-GB" sz="1000" dirty="0" err="1" smtClean="0"/>
              <a:t>Morshed</a:t>
            </a:r>
            <a:r>
              <a:rPr lang="en-GB" sz="1000" dirty="0" smtClean="0"/>
              <a:t> </a:t>
            </a:r>
            <a:r>
              <a:rPr lang="en-GB" sz="1000" dirty="0" err="1" smtClean="0"/>
              <a:t>Chowdhury</a:t>
            </a:r>
            <a:r>
              <a:rPr lang="en-GB" sz="1000" dirty="0" smtClean="0"/>
              <a:t>, </a:t>
            </a:r>
            <a:r>
              <a:rPr lang="en-GB" sz="1000" dirty="0" err="1" smtClean="0"/>
              <a:t>Md</a:t>
            </a:r>
            <a:r>
              <a:rPr lang="en-GB" sz="1000" dirty="0" smtClean="0"/>
              <a:t> </a:t>
            </a:r>
            <a:r>
              <a:rPr lang="en-GB" sz="1000" dirty="0" err="1" smtClean="0"/>
              <a:t>Sadek</a:t>
            </a:r>
            <a:r>
              <a:rPr lang="en-GB" sz="1000" dirty="0" smtClean="0"/>
              <a:t> </a:t>
            </a:r>
            <a:r>
              <a:rPr lang="en-GB" sz="1000" dirty="0" err="1" smtClean="0"/>
              <a:t>Ferdous</a:t>
            </a:r>
            <a:r>
              <a:rPr lang="en-GB" sz="1000" dirty="0" smtClean="0"/>
              <a:t>, </a:t>
            </a:r>
            <a:r>
              <a:rPr lang="en-GB" sz="1000" dirty="0" err="1" smtClean="0"/>
              <a:t>Kamanashis</a:t>
            </a:r>
            <a:r>
              <a:rPr lang="en-GB" sz="1000" dirty="0" smtClean="0"/>
              <a:t> </a:t>
            </a:r>
            <a:r>
              <a:rPr lang="en-GB" sz="1000" dirty="0" err="1" smtClean="0"/>
              <a:t>Biswas</a:t>
            </a:r>
            <a:r>
              <a:rPr lang="en-GB" sz="1000" dirty="0" smtClean="0"/>
              <a:t>, </a:t>
            </a:r>
            <a:r>
              <a:rPr lang="en-GB" sz="1000" dirty="0" err="1" smtClean="0"/>
              <a:t>Niaz</a:t>
            </a:r>
            <a:r>
              <a:rPr lang="en-GB" sz="1000" dirty="0" smtClean="0"/>
              <a:t> </a:t>
            </a:r>
            <a:r>
              <a:rPr lang="en-GB" sz="1000" dirty="0" err="1" smtClean="0"/>
              <a:t>Chowdhury</a:t>
            </a:r>
            <a:r>
              <a:rPr lang="en-GB" sz="1000" dirty="0" smtClean="0"/>
              <a:t> And </a:t>
            </a:r>
            <a:r>
              <a:rPr lang="en-GB" sz="1000" dirty="0" err="1" smtClean="0"/>
              <a:t>Vallipuram</a:t>
            </a:r>
            <a:r>
              <a:rPr lang="en-GB" sz="1000" dirty="0" smtClean="0"/>
              <a:t> </a:t>
            </a:r>
            <a:r>
              <a:rPr lang="en-GB" sz="1000" dirty="0" err="1" smtClean="0"/>
              <a:t>Muthukkumarasamy</a:t>
            </a:r>
            <a:r>
              <a:rPr lang="en-GB" sz="1000" dirty="0" smtClean="0"/>
              <a:t>, “COVID-19 Contact Tracing: Challenges And Future Directions” IEEE</a:t>
            </a:r>
            <a:r>
              <a:rPr lang="en-GB" sz="1000" i="1" dirty="0" smtClean="0"/>
              <a:t>ACCESS</a:t>
            </a:r>
            <a:r>
              <a:rPr lang="en-GB" sz="1000" dirty="0" smtClean="0"/>
              <a:t> VOLUME 8, 2020 </a:t>
            </a:r>
          </a:p>
          <a:p>
            <a:pPr>
              <a:buFont typeface="+mj-lt"/>
              <a:buAutoNum type="arabicPeriod"/>
            </a:pPr>
            <a:r>
              <a:rPr lang="en-GB" sz="1000" dirty="0" smtClean="0"/>
              <a:t>R. </a:t>
            </a:r>
            <a:r>
              <a:rPr lang="en-GB" sz="1000" dirty="0" err="1" smtClean="0"/>
              <a:t>Faragher</a:t>
            </a:r>
            <a:r>
              <a:rPr lang="en-GB" sz="1000" dirty="0" smtClean="0"/>
              <a:t> and R. </a:t>
            </a:r>
            <a:r>
              <a:rPr lang="en-GB" sz="1000" dirty="0" err="1" smtClean="0"/>
              <a:t>Harle</a:t>
            </a:r>
            <a:r>
              <a:rPr lang="en-GB" sz="1000" dirty="0" smtClean="0"/>
              <a:t>, “An Analysis Of The Accuracy Of Bluetooth Low Energy For Indoor Positioning Applications”, In Proc. 27th Int. Tech. Meeting </a:t>
            </a:r>
            <a:r>
              <a:rPr lang="en-GB" sz="1000" dirty="0" err="1" smtClean="0"/>
              <a:t>Satell</a:t>
            </a:r>
            <a:r>
              <a:rPr lang="en-GB" sz="1000" dirty="0" smtClean="0"/>
              <a:t>. Division Inst. </a:t>
            </a:r>
            <a:r>
              <a:rPr lang="en-GB" sz="1000" dirty="0" err="1" smtClean="0"/>
              <a:t>Navigat</a:t>
            </a:r>
            <a:r>
              <a:rPr lang="en-GB" sz="1000" dirty="0" smtClean="0"/>
              <a:t>. (ION GNSSC), Vol. 812. Tampa, FL, USA, 2014, Pp. 201_210.</a:t>
            </a:r>
          </a:p>
          <a:p>
            <a:pPr>
              <a:buFont typeface="+mj-lt"/>
              <a:buAutoNum type="arabicPeriod"/>
            </a:pPr>
            <a:r>
              <a:rPr lang="en-GB" sz="1000" dirty="0" smtClean="0"/>
              <a:t> J. Liu, C. Chen, Y. Ma and Y. </a:t>
            </a:r>
            <a:r>
              <a:rPr lang="en-GB" sz="1000" dirty="0" err="1" smtClean="0"/>
              <a:t>Xu</a:t>
            </a:r>
            <a:r>
              <a:rPr lang="en-GB" sz="1000" dirty="0" smtClean="0"/>
              <a:t>, “Adaptive Device Discovery in Bluetooth Low Energy Networks”, In Proc. IEEE 77th </a:t>
            </a:r>
            <a:r>
              <a:rPr lang="en-GB" sz="1000" dirty="0" err="1" smtClean="0"/>
              <a:t>Veh</a:t>
            </a:r>
            <a:r>
              <a:rPr lang="en-GB" sz="1000" dirty="0" smtClean="0"/>
              <a:t>. Technol. Conf. (VTC Spring), Jun. 2013, Pp. 1_5, </a:t>
            </a:r>
            <a:r>
              <a:rPr lang="en-GB" sz="1000" dirty="0" err="1" smtClean="0"/>
              <a:t>Doi</a:t>
            </a:r>
            <a:r>
              <a:rPr lang="en-GB" sz="1000" dirty="0" smtClean="0"/>
              <a:t>: 10.1109/Vtcspring.2013.6691855.</a:t>
            </a:r>
          </a:p>
          <a:p>
            <a:pPr>
              <a:buFont typeface="+mj-lt"/>
              <a:buAutoNum type="arabicPeriod"/>
            </a:pPr>
            <a:r>
              <a:rPr lang="en-GB" sz="1000" dirty="0" smtClean="0"/>
              <a:t> J. Bay Et Al., “</a:t>
            </a:r>
            <a:r>
              <a:rPr lang="en-GB" sz="1000" dirty="0" err="1" smtClean="0"/>
              <a:t>Bluetrace</a:t>
            </a:r>
            <a:r>
              <a:rPr lang="en-GB" sz="1000" dirty="0" smtClean="0"/>
              <a:t>: A Privacy-Preserving Protocol for Community Driven Contact Tracing Across Borders”, Government Technology Agency Singapore, Tech. Rep, 2020.</a:t>
            </a:r>
          </a:p>
          <a:p>
            <a:pPr lvl="0">
              <a:buFont typeface="+mj-lt"/>
              <a:buAutoNum type="arabicPeriod"/>
            </a:pPr>
            <a:r>
              <a:rPr lang="en-GB" sz="1000" dirty="0" smtClean="0"/>
              <a:t>“Decentralized Privacy-Preserving Proximity Tracing: Overview of Data Protection and Security,” </a:t>
            </a:r>
            <a:r>
              <a:rPr lang="en-GB" sz="1000" dirty="0" smtClean="0">
                <a:hlinkClick r:id="rId6"/>
              </a:rPr>
              <a:t>Https://Github.Com/DP-3T/Documents/</a:t>
            </a:r>
            <a:r>
              <a:rPr lang="en-GB" sz="1000" u="sng" dirty="0" smtClean="0"/>
              <a:t>Blob/Master/DP3T%20White%20Paper.Pdf, 2020, (Accessed: 2021-1-1).</a:t>
            </a:r>
            <a:endParaRPr lang="en-GB" sz="1000" dirty="0" smtClean="0"/>
          </a:p>
          <a:p>
            <a:pPr lvl="0">
              <a:buFont typeface="+mj-lt"/>
              <a:buAutoNum type="arabicPeriod"/>
            </a:pPr>
            <a:r>
              <a:rPr lang="en-GB" sz="1000" dirty="0" smtClean="0"/>
              <a:t>Apple Google. (2020) Privacy-Preserving Contact Tracing. (Accessed: 2021-1-1). [Online]. Available: </a:t>
            </a:r>
            <a:r>
              <a:rPr lang="en-GB" sz="1000" dirty="0" smtClean="0">
                <a:hlinkClick r:id="rId7"/>
              </a:rPr>
              <a:t>Https://Www.Apple.Com/</a:t>
            </a:r>
            <a:r>
              <a:rPr lang="en-GB" sz="1000" u="sng" dirty="0" smtClean="0"/>
              <a:t> Covid19/</a:t>
            </a:r>
            <a:r>
              <a:rPr lang="en-GB" sz="1000" u="sng" dirty="0" err="1" smtClean="0"/>
              <a:t>Contacttracing</a:t>
            </a:r>
            <a:endParaRPr lang="en-GB" sz="1000" dirty="0" smtClean="0"/>
          </a:p>
          <a:p>
            <a:pPr lvl="0">
              <a:buFont typeface="+mj-lt"/>
              <a:buAutoNum type="arabicPeriod"/>
            </a:pPr>
            <a:r>
              <a:rPr lang="en-GB" sz="1000" dirty="0" smtClean="0"/>
              <a:t>Italian Ministry of Health, “</a:t>
            </a:r>
            <a:r>
              <a:rPr lang="en-GB" sz="1000" dirty="0" err="1" smtClean="0"/>
              <a:t>Immuni</a:t>
            </a:r>
            <a:r>
              <a:rPr lang="en-GB" sz="1000" dirty="0" smtClean="0"/>
              <a:t>,” </a:t>
            </a:r>
            <a:r>
              <a:rPr lang="en-GB" sz="1000" u="sng" dirty="0" smtClean="0"/>
              <a:t>Https://Www.Immuni.Italia.It/, June 2020, (Accessed: 2021-1-1).</a:t>
            </a:r>
            <a:endParaRPr lang="en-GB" sz="1000" dirty="0" smtClean="0"/>
          </a:p>
          <a:p>
            <a:pPr lvl="0">
              <a:buFont typeface="+mj-lt"/>
              <a:buAutoNum type="arabicPeriod"/>
            </a:pPr>
            <a:r>
              <a:rPr lang="en-GB" sz="1000" dirty="0" smtClean="0"/>
              <a:t>PEPP-PT Team. (2020) Pan-European Privacy-Preserving Proximity Tracing. (Accessed: 2021-1-1). [Online]. Available: </a:t>
            </a:r>
            <a:r>
              <a:rPr lang="en-GB" sz="1000" dirty="0" smtClean="0">
                <a:hlinkClick r:id="rId8"/>
              </a:rPr>
              <a:t>Https://Www.Pepp-Pt.Org/</a:t>
            </a:r>
            <a:r>
              <a:rPr lang="en-GB" sz="1000" dirty="0" smtClean="0"/>
              <a:t> </a:t>
            </a:r>
          </a:p>
          <a:p>
            <a:pPr lvl="0">
              <a:buFont typeface="+mj-lt"/>
              <a:buAutoNum type="arabicPeriod"/>
            </a:pPr>
            <a:r>
              <a:rPr lang="en-GB" sz="1000" dirty="0" err="1" smtClean="0"/>
              <a:t>Pietro</a:t>
            </a:r>
            <a:r>
              <a:rPr lang="en-GB" sz="1000" dirty="0" smtClean="0"/>
              <a:t> </a:t>
            </a:r>
            <a:r>
              <a:rPr lang="en-GB" sz="1000" dirty="0" err="1" smtClean="0"/>
              <a:t>Tedeschi</a:t>
            </a:r>
            <a:r>
              <a:rPr lang="en-GB" sz="1000" dirty="0" smtClean="0"/>
              <a:t>, </a:t>
            </a:r>
            <a:r>
              <a:rPr lang="en-GB" sz="1000" dirty="0" err="1" smtClean="0"/>
              <a:t>Spiridon</a:t>
            </a:r>
            <a:r>
              <a:rPr lang="en-GB" sz="1000" dirty="0" smtClean="0"/>
              <a:t> </a:t>
            </a:r>
            <a:r>
              <a:rPr lang="en-GB" sz="1000" dirty="0" err="1" smtClean="0"/>
              <a:t>Bakiras</a:t>
            </a:r>
            <a:r>
              <a:rPr lang="en-GB" sz="1000" dirty="0" smtClean="0"/>
              <a:t>, and Roberto Di </a:t>
            </a:r>
            <a:r>
              <a:rPr lang="en-GB" sz="1000" dirty="0" err="1" smtClean="0"/>
              <a:t>Pietro</a:t>
            </a:r>
            <a:r>
              <a:rPr lang="en-GB" sz="1000" dirty="0" smtClean="0"/>
              <a:t>, “</a:t>
            </a:r>
            <a:r>
              <a:rPr lang="en-GB" sz="1000" dirty="0" err="1" smtClean="0"/>
              <a:t>IoTrace</a:t>
            </a:r>
            <a:r>
              <a:rPr lang="en-GB" sz="1000" dirty="0" smtClean="0"/>
              <a:t>: A Flexible, Efficient, And Privacy-Preserving </a:t>
            </a:r>
            <a:r>
              <a:rPr lang="en-GB" sz="1000" dirty="0" err="1" smtClean="0"/>
              <a:t>IoT</a:t>
            </a:r>
            <a:r>
              <a:rPr lang="en-GB" sz="1000" dirty="0" smtClean="0"/>
              <a:t>-Enabled Architecture For Contact Tracing”, Available:  </a:t>
            </a:r>
            <a:r>
              <a:rPr lang="en-GB" sz="1000" dirty="0" smtClean="0">
                <a:hlinkClick r:id="rId9"/>
              </a:rPr>
              <a:t>Https://Arxiv.Org/Pdf/2007.11928.Pdf</a:t>
            </a:r>
            <a:endParaRPr lang="en-GB" sz="1000" dirty="0" smtClean="0"/>
          </a:p>
          <a:p>
            <a:pPr>
              <a:buFont typeface="+mj-lt"/>
              <a:buAutoNum type="arabicPeriod"/>
            </a:pPr>
            <a:r>
              <a:rPr lang="en-GB" sz="1000" dirty="0" smtClean="0"/>
              <a:t> </a:t>
            </a:r>
            <a:r>
              <a:rPr lang="en-GB" sz="1000" dirty="0" err="1" smtClean="0"/>
              <a:t>Statista</a:t>
            </a:r>
            <a:r>
              <a:rPr lang="en-GB" sz="1000" dirty="0" smtClean="0"/>
              <a:t>. Smartphone Ownership Rate by Country 2018,(</a:t>
            </a:r>
            <a:r>
              <a:rPr lang="en-GB" sz="1000" dirty="0" smtClean="0">
                <a:hlinkClick r:id="rId10"/>
              </a:rPr>
              <a:t>https://www.statista.com/statistics/539395/smartphone-penetration-worldwideby-country/</a:t>
            </a:r>
            <a:r>
              <a:rPr lang="en-GB" sz="1000" dirty="0" smtClean="0"/>
              <a:t>).</a:t>
            </a:r>
          </a:p>
          <a:p>
            <a:pPr lvl="0">
              <a:buFont typeface="+mj-lt"/>
              <a:buAutoNum type="arabicPeriod"/>
            </a:pPr>
            <a:r>
              <a:rPr lang="en-GB" sz="1000" dirty="0" err="1" smtClean="0"/>
              <a:t>Viktoriia</a:t>
            </a:r>
            <a:r>
              <a:rPr lang="en-GB" sz="1000" dirty="0" smtClean="0"/>
              <a:t> </a:t>
            </a:r>
            <a:r>
              <a:rPr lang="en-GB" sz="1000" dirty="0" err="1" smtClean="0"/>
              <a:t>Shubina</a:t>
            </a:r>
            <a:r>
              <a:rPr lang="en-GB" sz="1000" dirty="0" smtClean="0"/>
              <a:t> , Sylvia </a:t>
            </a:r>
            <a:r>
              <a:rPr lang="en-GB" sz="1000" dirty="0" err="1" smtClean="0"/>
              <a:t>Holcer</a:t>
            </a:r>
            <a:r>
              <a:rPr lang="en-GB" sz="1000" dirty="0" smtClean="0"/>
              <a:t> , Michael Gould And Elena </a:t>
            </a:r>
            <a:r>
              <a:rPr lang="en-GB" sz="1000" dirty="0" err="1" smtClean="0"/>
              <a:t>Simona</a:t>
            </a:r>
            <a:r>
              <a:rPr lang="en-GB" sz="1000" dirty="0" smtClean="0"/>
              <a:t> </a:t>
            </a:r>
            <a:r>
              <a:rPr lang="en-GB" sz="1000" dirty="0" err="1" smtClean="0"/>
              <a:t>Lohan</a:t>
            </a:r>
            <a:r>
              <a:rPr lang="en-GB" sz="1000" dirty="0" smtClean="0"/>
              <a:t>, Survey Of Decentralized Solutions With Mobile Devices For User Location Tracking, Proximity Detection, And Contact Tracing In The COVID-19 Era, Published By MDPI Published: 23 September 2020 </a:t>
            </a:r>
          </a:p>
        </p:txBody>
      </p:sp>
    </p:spTree>
    <p:extLst>
      <p:ext uri="{BB962C8B-B14F-4D97-AF65-F5344CB8AC3E}">
        <p14:creationId xmlns:p14="http://schemas.microsoft.com/office/powerpoint/2010/main" val="182376224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COVID-19</a:t>
            </a:r>
            <a:endParaRPr lang="en-GB" dirty="0"/>
          </a:p>
        </p:txBody>
      </p:sp>
      <p:sp>
        <p:nvSpPr>
          <p:cNvPr id="3" name="Content Placeholder 2"/>
          <p:cNvSpPr>
            <a:spLocks noGrp="1"/>
          </p:cNvSpPr>
          <p:nvPr>
            <p:ph idx="1"/>
          </p:nvPr>
        </p:nvSpPr>
        <p:spPr/>
        <p:txBody>
          <a:bodyPr>
            <a:normAutofit fontScale="92500" lnSpcReduction="10000"/>
          </a:bodyPr>
          <a:lstStyle/>
          <a:p>
            <a:pPr algn="just"/>
            <a:r>
              <a:rPr lang="en-GB" dirty="0" smtClean="0"/>
              <a:t>SARS-CoV-2 </a:t>
            </a:r>
            <a:r>
              <a:rPr lang="en-GB" dirty="0"/>
              <a:t>Virus and the associated disease COVID-19 </a:t>
            </a:r>
            <a:r>
              <a:rPr lang="en-GB" dirty="0" smtClean="0"/>
              <a:t>.</a:t>
            </a:r>
          </a:p>
          <a:p>
            <a:pPr lvl="1" algn="just"/>
            <a:r>
              <a:rPr lang="en-GB" dirty="0"/>
              <a:t>a severe global pandemic </a:t>
            </a:r>
            <a:endParaRPr lang="en-GB" dirty="0" smtClean="0"/>
          </a:p>
          <a:p>
            <a:pPr lvl="1" algn="just"/>
            <a:r>
              <a:rPr lang="en-GB" dirty="0"/>
              <a:t>botched down the world’s </a:t>
            </a:r>
            <a:r>
              <a:rPr lang="en-GB" dirty="0" smtClean="0"/>
              <a:t>economy</a:t>
            </a:r>
            <a:endParaRPr lang="en-GB" dirty="0"/>
          </a:p>
          <a:p>
            <a:pPr lvl="1" algn="just"/>
            <a:r>
              <a:rPr lang="en-GB" dirty="0" smtClean="0"/>
              <a:t>Negative impact on human mobility</a:t>
            </a:r>
          </a:p>
          <a:p>
            <a:pPr algn="just"/>
            <a:r>
              <a:rPr lang="en-GB" dirty="0"/>
              <a:t>to minimize the disease’s </a:t>
            </a:r>
            <a:r>
              <a:rPr lang="en-GB" dirty="0" smtClean="0"/>
              <a:t>spread, preventive measures include:</a:t>
            </a:r>
          </a:p>
          <a:p>
            <a:pPr lvl="1" algn="just"/>
            <a:r>
              <a:rPr lang="en-GB" dirty="0"/>
              <a:t>smart lockdown </a:t>
            </a:r>
            <a:r>
              <a:rPr lang="en-GB" dirty="0" smtClean="0"/>
              <a:t>strategies</a:t>
            </a:r>
          </a:p>
          <a:p>
            <a:pPr lvl="1" algn="just"/>
            <a:r>
              <a:rPr lang="en-GB" dirty="0"/>
              <a:t>social </a:t>
            </a:r>
            <a:r>
              <a:rPr lang="en-GB" dirty="0" smtClean="0"/>
              <a:t>distancing</a:t>
            </a:r>
          </a:p>
          <a:p>
            <a:pPr lvl="1" algn="just"/>
            <a:r>
              <a:rPr lang="en-GB" b="1" dirty="0"/>
              <a:t>contact </a:t>
            </a:r>
            <a:r>
              <a:rPr lang="en-GB" b="1" dirty="0" smtClean="0"/>
              <a:t>tracing</a:t>
            </a:r>
          </a:p>
        </p:txBody>
      </p:sp>
    </p:spTree>
    <p:extLst>
      <p:ext uri="{BB962C8B-B14F-4D97-AF65-F5344CB8AC3E}">
        <p14:creationId xmlns:p14="http://schemas.microsoft.com/office/powerpoint/2010/main" val="21685775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Contact Tracing</a:t>
            </a:r>
            <a:endParaRPr lang="en-GB" dirty="0"/>
          </a:p>
        </p:txBody>
      </p:sp>
      <p:sp>
        <p:nvSpPr>
          <p:cNvPr id="3" name="Content Placeholder 2"/>
          <p:cNvSpPr>
            <a:spLocks noGrp="1"/>
          </p:cNvSpPr>
          <p:nvPr>
            <p:ph idx="1"/>
          </p:nvPr>
        </p:nvSpPr>
        <p:spPr/>
        <p:txBody>
          <a:bodyPr>
            <a:normAutofit fontScale="85000" lnSpcReduction="20000"/>
          </a:bodyPr>
          <a:lstStyle/>
          <a:p>
            <a:r>
              <a:rPr lang="en-GB" dirty="0"/>
              <a:t>Contact tracing is an essential component </a:t>
            </a:r>
            <a:endParaRPr lang="en-GB" dirty="0" smtClean="0"/>
          </a:p>
          <a:p>
            <a:pPr lvl="1"/>
            <a:r>
              <a:rPr lang="en-GB" dirty="0" smtClean="0"/>
              <a:t>to </a:t>
            </a:r>
            <a:r>
              <a:rPr lang="en-GB" dirty="0"/>
              <a:t>support the early identification of new cases among the population </a:t>
            </a:r>
            <a:r>
              <a:rPr lang="en-GB" dirty="0" smtClean="0"/>
              <a:t>and</a:t>
            </a:r>
          </a:p>
          <a:p>
            <a:pPr lvl="1"/>
            <a:r>
              <a:rPr lang="en-GB" dirty="0" smtClean="0"/>
              <a:t> </a:t>
            </a:r>
            <a:r>
              <a:rPr lang="en-GB" dirty="0"/>
              <a:t>to contain outbreaks of the disease like COVID-19. </a:t>
            </a:r>
          </a:p>
          <a:p>
            <a:r>
              <a:rPr lang="en-GB" dirty="0"/>
              <a:t>Traditional approaches of contact </a:t>
            </a:r>
            <a:r>
              <a:rPr lang="en-GB" dirty="0" smtClean="0"/>
              <a:t>tracing:</a:t>
            </a:r>
          </a:p>
          <a:p>
            <a:pPr lvl="1"/>
            <a:r>
              <a:rPr lang="en-GB" dirty="0" smtClean="0"/>
              <a:t>Manual and</a:t>
            </a:r>
          </a:p>
          <a:p>
            <a:pPr lvl="1"/>
            <a:r>
              <a:rPr lang="en-GB" dirty="0" smtClean="0"/>
              <a:t>Semi manual</a:t>
            </a:r>
            <a:endParaRPr lang="en-GB" dirty="0"/>
          </a:p>
          <a:p>
            <a:r>
              <a:rPr lang="en-GB" dirty="0" smtClean="0"/>
              <a:t>Pitfalls of manual contact tracing:</a:t>
            </a:r>
          </a:p>
          <a:p>
            <a:pPr lvl="1"/>
            <a:r>
              <a:rPr lang="en-GB" dirty="0"/>
              <a:t>extremely time-consuming, </a:t>
            </a:r>
            <a:endParaRPr lang="en-GB" dirty="0" smtClean="0"/>
          </a:p>
          <a:p>
            <a:pPr lvl="1"/>
            <a:r>
              <a:rPr lang="en-GB" dirty="0" smtClean="0"/>
              <a:t>inefficient</a:t>
            </a:r>
            <a:r>
              <a:rPr lang="en-GB" dirty="0"/>
              <a:t>, </a:t>
            </a:r>
            <a:endParaRPr lang="en-GB" dirty="0" smtClean="0"/>
          </a:p>
          <a:p>
            <a:pPr lvl="1"/>
            <a:r>
              <a:rPr lang="en-GB" dirty="0" smtClean="0"/>
              <a:t>highly error-prone and </a:t>
            </a:r>
          </a:p>
          <a:p>
            <a:pPr lvl="1"/>
            <a:r>
              <a:rPr lang="en-GB" dirty="0" smtClean="0"/>
              <a:t>not </a:t>
            </a:r>
            <a:r>
              <a:rPr lang="en-GB" dirty="0"/>
              <a:t>scalable.</a:t>
            </a:r>
            <a:endParaRPr lang="en-GB" dirty="0" smtClean="0"/>
          </a:p>
          <a:p>
            <a:pPr lvl="1"/>
            <a:endParaRPr lang="en-GB" dirty="0"/>
          </a:p>
        </p:txBody>
      </p:sp>
    </p:spTree>
    <p:extLst>
      <p:ext uri="{BB962C8B-B14F-4D97-AF65-F5344CB8AC3E}">
        <p14:creationId xmlns:p14="http://schemas.microsoft.com/office/powerpoint/2010/main" val="15295047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Digital</a:t>
            </a:r>
            <a:r>
              <a:rPr lang="en-GB" dirty="0" smtClean="0"/>
              <a:t> </a:t>
            </a:r>
            <a:r>
              <a:rPr lang="en-GB" b="1" dirty="0"/>
              <a:t>Contact Tracing</a:t>
            </a:r>
          </a:p>
        </p:txBody>
      </p:sp>
      <p:sp>
        <p:nvSpPr>
          <p:cNvPr id="3" name="Content Placeholder 2"/>
          <p:cNvSpPr>
            <a:spLocks noGrp="1"/>
          </p:cNvSpPr>
          <p:nvPr>
            <p:ph idx="1"/>
          </p:nvPr>
        </p:nvSpPr>
        <p:spPr/>
        <p:txBody>
          <a:bodyPr>
            <a:normAutofit fontScale="92500" lnSpcReduction="10000"/>
          </a:bodyPr>
          <a:lstStyle/>
          <a:p>
            <a:pPr algn="just"/>
            <a:r>
              <a:rPr lang="en-GB" dirty="0"/>
              <a:t>using smartphone technology </a:t>
            </a:r>
            <a:endParaRPr lang="en-GB" dirty="0" smtClean="0"/>
          </a:p>
          <a:p>
            <a:pPr algn="just"/>
            <a:r>
              <a:rPr lang="en-GB" dirty="0"/>
              <a:t>either </a:t>
            </a:r>
            <a:r>
              <a:rPr lang="en-GB" dirty="0" smtClean="0"/>
              <a:t>by using </a:t>
            </a:r>
            <a:r>
              <a:rPr lang="en-GB" dirty="0"/>
              <a:t>a local Bluetooth connection or the </a:t>
            </a:r>
            <a:r>
              <a:rPr lang="en-GB" dirty="0" smtClean="0"/>
              <a:t>global network of GPS </a:t>
            </a:r>
            <a:r>
              <a:rPr lang="en-GB" dirty="0"/>
              <a:t>for </a:t>
            </a:r>
            <a:r>
              <a:rPr lang="en-GB" dirty="0" smtClean="0"/>
              <a:t>location tracking.</a:t>
            </a:r>
          </a:p>
          <a:p>
            <a:pPr algn="just"/>
            <a:r>
              <a:rPr lang="en-GB" dirty="0" smtClean="0"/>
              <a:t>Digital contact tracing benefits in combating COVID-19 as following.</a:t>
            </a:r>
          </a:p>
          <a:p>
            <a:pPr lvl="1" algn="just"/>
            <a:r>
              <a:rPr lang="en-GB" dirty="0" smtClean="0"/>
              <a:t>Effective Diagnosis</a:t>
            </a:r>
          </a:p>
          <a:p>
            <a:pPr lvl="1" algn="just"/>
            <a:r>
              <a:rPr lang="en-GB" dirty="0" smtClean="0"/>
              <a:t>Enhanced Diagnosis</a:t>
            </a:r>
          </a:p>
          <a:p>
            <a:pPr lvl="1" algn="just"/>
            <a:r>
              <a:rPr lang="en-GB" dirty="0" smtClean="0"/>
              <a:t>Superior Treatment</a:t>
            </a:r>
          </a:p>
          <a:p>
            <a:pPr lvl="1" algn="just"/>
            <a:r>
              <a:rPr lang="en-GB" dirty="0" smtClean="0"/>
              <a:t>Lesser Expenses</a:t>
            </a:r>
          </a:p>
          <a:p>
            <a:pPr lvl="1" algn="just"/>
            <a:r>
              <a:rPr lang="en-GB" dirty="0" smtClean="0"/>
              <a:t>Reduced chances of mistakes</a:t>
            </a:r>
            <a:endParaRPr lang="en-GB" dirty="0"/>
          </a:p>
          <a:p>
            <a:pPr algn="just"/>
            <a:endParaRPr lang="en-GB" dirty="0"/>
          </a:p>
        </p:txBody>
      </p:sp>
    </p:spTree>
    <p:extLst>
      <p:ext uri="{BB962C8B-B14F-4D97-AF65-F5344CB8AC3E}">
        <p14:creationId xmlns:p14="http://schemas.microsoft.com/office/powerpoint/2010/main" val="40997673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800" b="1" dirty="0"/>
              <a:t>Illustration</a:t>
            </a:r>
            <a:r>
              <a:rPr lang="en-GB" dirty="0" smtClean="0"/>
              <a:t> </a:t>
            </a:r>
            <a:r>
              <a:rPr lang="en-GB" sz="2800" b="1" dirty="0"/>
              <a:t>of scenarios</a:t>
            </a:r>
            <a:endParaRPr lang="en-GB" sz="2800" b="1" dirty="0"/>
          </a:p>
        </p:txBody>
      </p:sp>
      <p:sp>
        <p:nvSpPr>
          <p:cNvPr id="3" name="Content Placeholder 2"/>
          <p:cNvSpPr>
            <a:spLocks noGrp="1"/>
          </p:cNvSpPr>
          <p:nvPr>
            <p:ph idx="1"/>
          </p:nvPr>
        </p:nvSpPr>
        <p:spPr/>
        <p:txBody>
          <a:bodyPr/>
          <a:lstStyle/>
          <a:p>
            <a:pPr marL="0" indent="0">
              <a:buNone/>
            </a:pPr>
            <a:r>
              <a:rPr lang="en-GB" dirty="0" smtClean="0"/>
              <a:t> </a:t>
            </a:r>
            <a:r>
              <a:rPr lang="en-GB" dirty="0">
                <a:solidFill>
                  <a:srgbClr val="000000"/>
                </a:solidFill>
                <a:latin typeface="Times New Roman"/>
              </a:rPr>
              <a:t> </a:t>
            </a:r>
            <a:endParaRPr lang="en-GB" dirty="0"/>
          </a:p>
        </p:txBody>
      </p:sp>
    </p:spTree>
    <p:extLst>
      <p:ext uri="{BB962C8B-B14F-4D97-AF65-F5344CB8AC3E}">
        <p14:creationId xmlns:p14="http://schemas.microsoft.com/office/powerpoint/2010/main" val="4268605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2800" b="1" dirty="0"/>
              <a:t>Digital Contact Tracing is </a:t>
            </a:r>
            <a:r>
              <a:rPr lang="en-GB" sz="2800" b="1" dirty="0" err="1"/>
              <a:t>IoT</a:t>
            </a:r>
            <a:r>
              <a:rPr lang="en-GB" sz="2800" b="1" dirty="0"/>
              <a:t> enabled Contact Tracing</a:t>
            </a:r>
          </a:p>
        </p:txBody>
      </p:sp>
      <p:sp>
        <p:nvSpPr>
          <p:cNvPr id="3" name="Content Placeholder 2"/>
          <p:cNvSpPr>
            <a:spLocks noGrp="1"/>
          </p:cNvSpPr>
          <p:nvPr>
            <p:ph idx="1"/>
          </p:nvPr>
        </p:nvSpPr>
        <p:spPr/>
        <p:txBody>
          <a:bodyPr/>
          <a:lstStyle/>
          <a:p>
            <a:pPr algn="just"/>
            <a:r>
              <a:rPr lang="en-GB" dirty="0" smtClean="0"/>
              <a:t>A framework </a:t>
            </a:r>
            <a:r>
              <a:rPr lang="en-GB" dirty="0"/>
              <a:t>in which smartphones close contacts with other ones, running the same contact tracing </a:t>
            </a:r>
            <a:r>
              <a:rPr lang="en-GB" dirty="0" smtClean="0"/>
              <a:t>app.</a:t>
            </a:r>
          </a:p>
          <a:p>
            <a:pPr algn="just"/>
            <a:r>
              <a:rPr lang="en-GB" dirty="0"/>
              <a:t>A</a:t>
            </a:r>
            <a:r>
              <a:rPr lang="en-GB" dirty="0" smtClean="0"/>
              <a:t>rchitecture </a:t>
            </a:r>
            <a:r>
              <a:rPr lang="en-GB" dirty="0"/>
              <a:t>of the digital contact tracing framework </a:t>
            </a:r>
            <a:r>
              <a:rPr lang="en-GB" dirty="0" smtClean="0"/>
              <a:t>is of two types:</a:t>
            </a:r>
          </a:p>
          <a:p>
            <a:pPr lvl="1" algn="just"/>
            <a:r>
              <a:rPr lang="en-GB" b="1" dirty="0" smtClean="0"/>
              <a:t>Centralized Contact Tracing</a:t>
            </a:r>
          </a:p>
          <a:p>
            <a:pPr lvl="1" algn="just"/>
            <a:r>
              <a:rPr lang="en-GB" b="1" dirty="0" smtClean="0"/>
              <a:t>Decentralized Contact Tracing</a:t>
            </a:r>
            <a:endParaRPr lang="en-GB" b="1" dirty="0"/>
          </a:p>
        </p:txBody>
      </p:sp>
    </p:spTree>
    <p:extLst>
      <p:ext uri="{BB962C8B-B14F-4D97-AF65-F5344CB8AC3E}">
        <p14:creationId xmlns:p14="http://schemas.microsoft.com/office/powerpoint/2010/main" val="22267538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2400" b="1" dirty="0"/>
              <a:t>Centralized</a:t>
            </a:r>
            <a:r>
              <a:rPr lang="en-GB" sz="2000" dirty="0" smtClean="0"/>
              <a:t> </a:t>
            </a:r>
            <a:r>
              <a:rPr lang="en-GB" sz="2400" b="1" dirty="0"/>
              <a:t>Contact</a:t>
            </a:r>
            <a:r>
              <a:rPr lang="en-GB" sz="2000" dirty="0" smtClean="0"/>
              <a:t> </a:t>
            </a:r>
            <a:r>
              <a:rPr lang="en-GB" sz="2400" b="1" dirty="0"/>
              <a:t>Tracing </a:t>
            </a:r>
            <a:r>
              <a:rPr lang="en-GB" sz="2400" b="1" dirty="0" err="1"/>
              <a:t>vs</a:t>
            </a:r>
            <a:r>
              <a:rPr lang="en-GB" sz="2400" b="1" dirty="0"/>
              <a:t> Decentralized Contact Tracing</a:t>
            </a:r>
          </a:p>
        </p:txBody>
      </p:sp>
      <p:sp>
        <p:nvSpPr>
          <p:cNvPr id="3" name="Content Placeholder 2"/>
          <p:cNvSpPr>
            <a:spLocks noGrp="1"/>
          </p:cNvSpPr>
          <p:nvPr>
            <p:ph sz="half" idx="1"/>
          </p:nvPr>
        </p:nvSpPr>
        <p:spPr/>
        <p:txBody>
          <a:bodyPr/>
          <a:lstStyle/>
          <a:p>
            <a:pPr algn="just"/>
            <a:r>
              <a:rPr lang="en-GB" dirty="0" smtClean="0"/>
              <a:t>Amount of information:</a:t>
            </a:r>
          </a:p>
          <a:p>
            <a:pPr lvl="1" algn="just"/>
            <a:r>
              <a:rPr lang="en-GB" dirty="0" smtClean="0"/>
              <a:t>A lot/All information on one cloud server</a:t>
            </a:r>
          </a:p>
          <a:p>
            <a:pPr algn="just"/>
            <a:r>
              <a:rPr lang="en-GB" dirty="0" smtClean="0"/>
              <a:t>Data Ownership:</a:t>
            </a:r>
          </a:p>
          <a:p>
            <a:pPr lvl="1" algn="just"/>
            <a:r>
              <a:rPr lang="en-GB" dirty="0" smtClean="0"/>
              <a:t>property of the user</a:t>
            </a:r>
          </a:p>
          <a:p>
            <a:pPr algn="just"/>
            <a:r>
              <a:rPr lang="en-GB" dirty="0" smtClean="0"/>
              <a:t>Decision making:</a:t>
            </a:r>
          </a:p>
          <a:p>
            <a:pPr lvl="1" algn="just"/>
            <a:r>
              <a:rPr lang="en-GB" dirty="0" smtClean="0"/>
              <a:t>at the server side</a:t>
            </a:r>
          </a:p>
          <a:p>
            <a:pPr algn="just"/>
            <a:r>
              <a:rPr lang="en-GB" dirty="0" smtClean="0"/>
              <a:t>Primary benefit:</a:t>
            </a:r>
          </a:p>
          <a:p>
            <a:pPr lvl="1" algn="just"/>
            <a:r>
              <a:rPr lang="en-GB" dirty="0" smtClean="0"/>
              <a:t>application’s efficiency</a:t>
            </a:r>
            <a:endParaRPr lang="en-GB" dirty="0">
              <a:ea typeface="Calibri"/>
              <a:cs typeface="Times New Roman"/>
            </a:endParaRPr>
          </a:p>
        </p:txBody>
      </p:sp>
      <p:sp>
        <p:nvSpPr>
          <p:cNvPr id="8" name="Content Placeholder 2"/>
          <p:cNvSpPr txBox="1">
            <a:spLocks/>
          </p:cNvSpPr>
          <p:nvPr/>
        </p:nvSpPr>
        <p:spPr>
          <a:xfrm>
            <a:off x="4499992" y="1700808"/>
            <a:ext cx="4248472" cy="452596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algn="just"/>
            <a:r>
              <a:rPr lang="en-GB" dirty="0" smtClean="0"/>
              <a:t>Amount of information:</a:t>
            </a:r>
          </a:p>
          <a:p>
            <a:pPr lvl="1" algn="just"/>
            <a:r>
              <a:rPr lang="en-GB" dirty="0" smtClean="0"/>
              <a:t>Pieces of necessary information at each node</a:t>
            </a:r>
          </a:p>
          <a:p>
            <a:pPr algn="just"/>
            <a:r>
              <a:rPr lang="en-GB" dirty="0" smtClean="0"/>
              <a:t>Data Ownership:</a:t>
            </a:r>
          </a:p>
          <a:p>
            <a:pPr lvl="1" algn="just"/>
            <a:r>
              <a:rPr lang="en-GB" dirty="0" smtClean="0"/>
              <a:t>partial or full usage rights to the server</a:t>
            </a:r>
          </a:p>
          <a:p>
            <a:pPr algn="just"/>
            <a:r>
              <a:rPr lang="en-GB" dirty="0" smtClean="0"/>
              <a:t>Decision making:</a:t>
            </a:r>
          </a:p>
          <a:p>
            <a:pPr lvl="1" algn="just"/>
            <a:r>
              <a:rPr lang="en-GB" dirty="0" smtClean="0"/>
              <a:t>on user devices</a:t>
            </a:r>
          </a:p>
          <a:p>
            <a:pPr algn="just"/>
            <a:r>
              <a:rPr lang="en-GB" dirty="0" smtClean="0"/>
              <a:t>Primary benefit:</a:t>
            </a:r>
          </a:p>
          <a:p>
            <a:pPr lvl="1" algn="just"/>
            <a:r>
              <a:rPr lang="en-GB" dirty="0" smtClean="0"/>
              <a:t>User’s privacy</a:t>
            </a:r>
            <a:endParaRPr lang="en-GB" dirty="0"/>
          </a:p>
        </p:txBody>
      </p:sp>
    </p:spTree>
    <p:extLst>
      <p:ext uri="{BB962C8B-B14F-4D97-AF65-F5344CB8AC3E}">
        <p14:creationId xmlns:p14="http://schemas.microsoft.com/office/powerpoint/2010/main" val="25003329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003232" cy="707678"/>
          </a:xfrm>
        </p:spPr>
        <p:txBody>
          <a:bodyPr>
            <a:normAutofit/>
          </a:bodyPr>
          <a:lstStyle/>
          <a:p>
            <a:r>
              <a:rPr lang="en-GB" sz="2400" dirty="0"/>
              <a:t>Centralized Contact Tracing Architecture</a:t>
            </a:r>
          </a:p>
        </p:txBody>
      </p:sp>
      <p:pic>
        <p:nvPicPr>
          <p:cNvPr id="2051" name="Picture 3" descr="C:\Users\sarah\Downloads\WhatsApp Image 2021-06-11 at 4.48.42 AM.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1367056"/>
            <a:ext cx="7272808" cy="482453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2483768" y="5980638"/>
            <a:ext cx="4483022" cy="369332"/>
          </a:xfrm>
          <a:prstGeom prst="rect">
            <a:avLst/>
          </a:prstGeom>
        </p:spPr>
        <p:txBody>
          <a:bodyPr wrap="none">
            <a:spAutoFit/>
          </a:bodyPr>
          <a:lstStyle/>
          <a:p>
            <a:r>
              <a:rPr lang="en-GB" dirty="0"/>
              <a:t>Figure 1: Tracing apps centralized architecture</a:t>
            </a:r>
          </a:p>
        </p:txBody>
      </p:sp>
    </p:spTree>
    <p:extLst>
      <p:ext uri="{BB962C8B-B14F-4D97-AF65-F5344CB8AC3E}">
        <p14:creationId xmlns:p14="http://schemas.microsoft.com/office/powerpoint/2010/main" val="22458234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5030275</TotalTime>
  <Words>2684</Words>
  <Application>Microsoft Office PowerPoint</Application>
  <PresentationFormat>On-screen Show (4:3)</PresentationFormat>
  <Paragraphs>368</Paragraphs>
  <Slides>29</Slides>
  <Notes>22</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Office Theme</vt:lpstr>
      <vt:lpstr>IoT in COVID BLE based Contact Tracing</vt:lpstr>
      <vt:lpstr>Agenda</vt:lpstr>
      <vt:lpstr>COVID-19</vt:lpstr>
      <vt:lpstr>Contact Tracing</vt:lpstr>
      <vt:lpstr>Digital Contact Tracing</vt:lpstr>
      <vt:lpstr>Illustration of scenarios</vt:lpstr>
      <vt:lpstr>Digital Contact Tracing is IoT enabled Contact Tracing</vt:lpstr>
      <vt:lpstr>Centralized Contact Tracing vs Decentralized Contact Tracing</vt:lpstr>
      <vt:lpstr>Centralized Contact Tracing Architecture</vt:lpstr>
      <vt:lpstr>Decentralized Contact Tracing Architecture</vt:lpstr>
      <vt:lpstr>Proximity Measurement Technologies in IoT for Contact Tracing</vt:lpstr>
      <vt:lpstr>Proximity Measurement Technologies in IoT for Contact Tracing</vt:lpstr>
      <vt:lpstr>A survey of wireless technologies used in IoT​</vt:lpstr>
      <vt:lpstr>BLE based Contact Tracing</vt:lpstr>
      <vt:lpstr>BLE based Contact Tracing</vt:lpstr>
      <vt:lpstr>Global Deployment of the Contact-Tracing Apps for ​ COVID-19​</vt:lpstr>
      <vt:lpstr>Some State-of-the-art approaches for contact tracing in COVID-19 using BLE technology, include:  BlueTrace  DP-3T   PEPP-PT  Google/Apple  </vt:lpstr>
      <vt:lpstr>BlueTrace</vt:lpstr>
      <vt:lpstr>DP-3T</vt:lpstr>
      <vt:lpstr>PEPP-PT</vt:lpstr>
      <vt:lpstr>Apple/Google</vt:lpstr>
      <vt:lpstr>CHALLENGES</vt:lpstr>
      <vt:lpstr>Social Considerations </vt:lpstr>
      <vt:lpstr>Technology Considerations</vt:lpstr>
      <vt:lpstr>Security Considerations</vt:lpstr>
      <vt:lpstr>Privacy Considerations</vt:lpstr>
      <vt:lpstr>Conclusion</vt:lpstr>
      <vt:lpstr>Acknowledgments </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in COVID BLE based Contact Tracing</dc:title>
  <cp:lastModifiedBy>sarah</cp:lastModifiedBy>
  <cp:revision>40</cp:revision>
  <dcterms:created xsi:type="dcterms:W3CDTF">2011-11-24T16:44:45Z</dcterms:created>
  <dcterms:modified xsi:type="dcterms:W3CDTF">2021-06-18T18:38:52Z</dcterms:modified>
</cp:coreProperties>
</file>

<file path=docProps/thumbnail.jpeg>
</file>